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5"/>
  </p:notesMasterIdLst>
  <p:handoutMasterIdLst>
    <p:handoutMasterId r:id="rId66"/>
  </p:handoutMasterIdLst>
  <p:sldIdLst>
    <p:sldId id="297" r:id="rId2"/>
    <p:sldId id="1119" r:id="rId3"/>
    <p:sldId id="1121" r:id="rId4"/>
    <p:sldId id="1120" r:id="rId5"/>
    <p:sldId id="1122" r:id="rId6"/>
    <p:sldId id="1126" r:id="rId7"/>
    <p:sldId id="1127" r:id="rId8"/>
    <p:sldId id="1138" r:id="rId9"/>
    <p:sldId id="747" r:id="rId10"/>
    <p:sldId id="748" r:id="rId11"/>
    <p:sldId id="749" r:id="rId12"/>
    <p:sldId id="750" r:id="rId13"/>
    <p:sldId id="741" r:id="rId14"/>
    <p:sldId id="740" r:id="rId15"/>
    <p:sldId id="742" r:id="rId16"/>
    <p:sldId id="745" r:id="rId17"/>
    <p:sldId id="743" r:id="rId18"/>
    <p:sldId id="1141" r:id="rId19"/>
    <p:sldId id="1151" r:id="rId20"/>
    <p:sldId id="1142" r:id="rId21"/>
    <p:sldId id="1143" r:id="rId22"/>
    <p:sldId id="1144" r:id="rId23"/>
    <p:sldId id="1145" r:id="rId24"/>
    <p:sldId id="1146" r:id="rId25"/>
    <p:sldId id="1147" r:id="rId26"/>
    <p:sldId id="1148" r:id="rId27"/>
    <p:sldId id="1152" r:id="rId28"/>
    <p:sldId id="1149" r:id="rId29"/>
    <p:sldId id="1150" r:id="rId30"/>
    <p:sldId id="1153" r:id="rId31"/>
    <p:sldId id="1154" r:id="rId32"/>
    <p:sldId id="1155" r:id="rId33"/>
    <p:sldId id="1139" r:id="rId34"/>
    <p:sldId id="1156" r:id="rId35"/>
    <p:sldId id="1157" r:id="rId36"/>
    <p:sldId id="1011" r:id="rId37"/>
    <p:sldId id="1012" r:id="rId38"/>
    <p:sldId id="1013" r:id="rId39"/>
    <p:sldId id="1014" r:id="rId40"/>
    <p:sldId id="1015" r:id="rId41"/>
    <p:sldId id="1158" r:id="rId42"/>
    <p:sldId id="1159" r:id="rId43"/>
    <p:sldId id="1160" r:id="rId44"/>
    <p:sldId id="1161" r:id="rId45"/>
    <p:sldId id="1162" r:id="rId46"/>
    <p:sldId id="1016" r:id="rId47"/>
    <p:sldId id="746" r:id="rId48"/>
    <p:sldId id="1010" r:id="rId49"/>
    <p:sldId id="1018" r:id="rId50"/>
    <p:sldId id="1019" r:id="rId51"/>
    <p:sldId id="1020" r:id="rId52"/>
    <p:sldId id="1163" r:id="rId53"/>
    <p:sldId id="1021" r:id="rId54"/>
    <p:sldId id="1023" r:id="rId55"/>
    <p:sldId id="1024" r:id="rId56"/>
    <p:sldId id="1026" r:id="rId57"/>
    <p:sldId id="1164" r:id="rId58"/>
    <p:sldId id="1028" r:id="rId59"/>
    <p:sldId id="1169" r:id="rId60"/>
    <p:sldId id="1165" r:id="rId61"/>
    <p:sldId id="1166" r:id="rId62"/>
    <p:sldId id="1167" r:id="rId63"/>
    <p:sldId id="1168" r:id="rId64"/>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88409"/>
  </p:normalViewPr>
  <p:slideViewPr>
    <p:cSldViewPr>
      <p:cViewPr varScale="1">
        <p:scale>
          <a:sx n="134" d="100"/>
          <a:sy n="134" d="100"/>
        </p:scale>
        <p:origin x="1096" y="176"/>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09/01/2023</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09/01/2023</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r>
              <a:rPr lang="en-US" dirty="0"/>
              <a:t>The geometric patterns uses </a:t>
            </a:r>
            <a:r>
              <a:rPr lang="en-US" dirty="0" err="1"/>
              <a:t>veroni</a:t>
            </a:r>
            <a:r>
              <a:rPr lang="en-US" dirty="0"/>
              <a:t> diagrams</a:t>
            </a:r>
          </a:p>
          <a:p>
            <a:r>
              <a:rPr lang="en-US" dirty="0"/>
              <a:t>The number of the contiguous regions cannot grow faster the number of training samples. </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15</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490"/>
            <a:ext cx="2057400" cy="522023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490"/>
            <a:ext cx="6019800" cy="52202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09/01/2023</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09/01/2023</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09/01/2023</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09/01/2023</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09/01/2023</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1667" b="1"/>
            </a:lvl1pPr>
          </a:lstStyle>
          <a:p>
            <a:r>
              <a:rPr lang="en-US"/>
              <a:t>Click to edit Master title style</a:t>
            </a:r>
            <a:endParaRPr lang="en-GB"/>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09/01/2023</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09/01/2023</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09/01/2023</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a:p>
        </p:txBody>
      </p:sp>
      <p:pic>
        <p:nvPicPr>
          <p:cNvPr id="2" name="Graphic 1">
            <a:extLst>
              <a:ext uri="{FF2B5EF4-FFF2-40B4-BE49-F238E27FC236}">
                <a16:creationId xmlns:a16="http://schemas.microsoft.com/office/drawing/2014/main" id="{51266F60-0497-7099-C1A7-BD0E2532B13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hyperlink" Target="https://github.com/PBarnaghi/ML/tree/main/Sample%20Representation%20-%20%20Cooridnate%20chang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0.png"/></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103139" y="1416176"/>
            <a:ext cx="6299729" cy="137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FontTx/>
              <a:buNone/>
            </a:pPr>
            <a:r>
              <a:rPr lang="en-GB" altLang="en-US" sz="20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a:solidFill>
                  <a:srgbClr val="003D7D"/>
                </a:solidFill>
              </a:rPr>
              <a:t>January 2023</a:t>
            </a:r>
            <a:endParaRPr lang="en-GB" altLang="en-US" sz="1333" dirty="0">
              <a:solidFill>
                <a:srgbClr val="003D7D"/>
              </a:solidFill>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US" dirty="0"/>
              <a:t>Different categories of learning and</a:t>
            </a:r>
            <a:br>
              <a:rPr lang="en-US" dirty="0"/>
            </a:br>
            <a:r>
              <a:rPr lang="en-US" dirty="0"/>
              <a:t>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0" y="1092011"/>
            <a:ext cx="3893797" cy="4224743"/>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2800182" y="1297327"/>
            <a:ext cx="1500167"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7E1A2A-64C7-D9DA-3619-621A2A73D3B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66199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US"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147334" y="959765"/>
            <a:ext cx="6450293" cy="2970757"/>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147334" y="3952559"/>
            <a:ext cx="6881050" cy="1200329"/>
          </a:xfrm>
          <a:prstGeom prst="rect">
            <a:avLst/>
          </a:prstGeom>
        </p:spPr>
        <p:txBody>
          <a:bodyPr wrap="square">
            <a:spAutoFit/>
          </a:bodyPr>
          <a:lstStyle/>
          <a:p>
            <a:pPr marL="285739" indent="-285739">
              <a:buAutoNum type="arabicPeriod"/>
            </a:pPr>
            <a:r>
              <a:rPr lang="en-GB" dirty="0">
                <a:latin typeface="Gill Sans MT" panose="020B0502020104020203" pitchFamily="34" charset="77"/>
              </a:rPr>
              <a:t>Adaptive linear element (</a:t>
            </a:r>
            <a:r>
              <a:rPr lang="en-GB" dirty="0" err="1">
                <a:solidFill>
                  <a:schemeClr val="bg1">
                    <a:lumMod val="50000"/>
                  </a:schemeClr>
                </a:solidFill>
                <a:latin typeface="Gill Sans MT" panose="020B0502020104020203" pitchFamily="34" charset="77"/>
              </a:rPr>
              <a:t>Widrow</a:t>
            </a:r>
            <a:r>
              <a:rPr lang="en-GB" dirty="0">
                <a:solidFill>
                  <a:schemeClr val="bg1">
                    <a:lumMod val="50000"/>
                  </a:schemeClr>
                </a:solidFill>
                <a:latin typeface="Gill Sans MT" panose="020B0502020104020203" pitchFamily="34" charset="77"/>
              </a:rPr>
              <a:t> and Hoff, 1960</a:t>
            </a:r>
            <a:r>
              <a:rPr lang="en-GB" dirty="0">
                <a:latin typeface="Gill Sans MT" panose="020B0502020104020203" pitchFamily="34" charset="77"/>
              </a:rPr>
              <a:t>)</a:t>
            </a:r>
          </a:p>
          <a:p>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p:txBody>
      </p:sp>
      <p:sp>
        <p:nvSpPr>
          <p:cNvPr id="7" name="TextBox 6">
            <a:extLst>
              <a:ext uri="{FF2B5EF4-FFF2-40B4-BE49-F238E27FC236}">
                <a16:creationId xmlns:a16="http://schemas.microsoft.com/office/drawing/2014/main" id="{8F1E8A4E-F0D1-1F4C-9F04-A0A50236731E}"/>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309520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US"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1403648" y="979418"/>
            <a:ext cx="5544616" cy="2757982"/>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1403648" y="3789428"/>
            <a:ext cx="7128792" cy="1200329"/>
          </a:xfrm>
          <a:prstGeom prst="rect">
            <a:avLst/>
          </a:prstGeom>
        </p:spPr>
        <p:txBody>
          <a:bodyPr wrap="square">
            <a:spAutoFit/>
          </a:bodyPr>
          <a:lstStyle/>
          <a:p>
            <a:r>
              <a:rPr lang="en-GB" dirty="0">
                <a:solidFill>
                  <a:srgbClr val="000000"/>
                </a:solidFill>
                <a:latin typeface="Gill Sans MT" panose="020B0502020104020203" pitchFamily="34" charset="77"/>
              </a:rPr>
              <a:t>17. Distributed autoencoder (</a:t>
            </a:r>
            <a:r>
              <a:rPr lang="en-GB" b="0" i="0" u="none" strike="noStrike" dirty="0">
                <a:solidFill>
                  <a:schemeClr val="bg1">
                    <a:lumMod val="50000"/>
                  </a:schemeClr>
                </a:solidFill>
                <a:effectLst/>
                <a:latin typeface="Gill Sans MT" panose="020B0502020104020203" pitchFamily="34" charset="77"/>
              </a:rPr>
              <a:t>Le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20. </a:t>
            </a:r>
            <a:r>
              <a:rPr lang="en-GB" dirty="0" err="1">
                <a:solidFill>
                  <a:srgbClr val="000000"/>
                </a:solidFill>
                <a:latin typeface="Gill Sans MT" panose="020B0502020104020203" pitchFamily="34" charset="77"/>
              </a:rPr>
              <a:t>GoogLeNet</a:t>
            </a:r>
            <a:r>
              <a:rPr lang="en-GB" dirty="0">
                <a:solidFill>
                  <a:srgbClr val="000000"/>
                </a:solidFill>
                <a:latin typeface="Gill Sans MT" panose="020B0502020104020203" pitchFamily="34" charset="77"/>
              </a:rPr>
              <a:t> (</a:t>
            </a:r>
            <a:r>
              <a:rPr lang="en-GB" b="0" i="0" u="none" strike="noStrike" dirty="0" err="1">
                <a:solidFill>
                  <a:schemeClr val="bg1">
                    <a:lumMod val="50000"/>
                  </a:schemeClr>
                </a:solidFill>
                <a:effectLst/>
                <a:latin typeface="Gill Sans MT" panose="020B0502020104020203" pitchFamily="34" charset="77"/>
              </a:rPr>
              <a:t>Szegedy</a:t>
            </a:r>
            <a:r>
              <a:rPr lang="en-GB" b="0" i="0" u="none" strike="noStrike" dirty="0">
                <a:solidFill>
                  <a:schemeClr val="bg1">
                    <a:lumMod val="50000"/>
                  </a:schemeClr>
                </a:solidFill>
                <a:effectLst/>
                <a:latin typeface="Gill Sans MT" panose="020B0502020104020203" pitchFamily="34" charset="77"/>
              </a:rPr>
              <a:t> et al.</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2014a</a:t>
            </a:r>
            <a:r>
              <a:rPr lang="en-GB" dirty="0">
                <a:solidFill>
                  <a:srgbClr val="000000"/>
                </a:solidFill>
                <a:latin typeface="Gill Sans MT" panose="020B0502020104020203" pitchFamily="34" charset="77"/>
              </a:rPr>
              <a:t>)</a:t>
            </a:r>
          </a:p>
        </p:txBody>
      </p:sp>
      <p:sp>
        <p:nvSpPr>
          <p:cNvPr id="8" name="TextBox 7">
            <a:extLst>
              <a:ext uri="{FF2B5EF4-FFF2-40B4-BE49-F238E27FC236}">
                <a16:creationId xmlns:a16="http://schemas.microsoft.com/office/drawing/2014/main" id="{A08A8E1D-F473-B303-C552-2A9C4D364838}"/>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46825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US" dirty="0"/>
              <a:t>Most of machine learning methods designed as a learning process to learn a function </a:t>
            </a:r>
            <a:r>
              <a:rPr lang="en-US" dirty="0">
                <a:latin typeface="Courier New" panose="02070309020205020404" pitchFamily="49" charset="0"/>
                <a:cs typeface="Courier New" panose="02070309020205020404" pitchFamily="49" charset="0"/>
              </a:rPr>
              <a:t>f*</a:t>
            </a:r>
            <a:r>
              <a:rPr lang="en-US" dirty="0"/>
              <a:t> for which: </a:t>
            </a:r>
          </a:p>
          <a:p>
            <a:pPr marL="0" indent="0">
              <a:buNone/>
            </a:pPr>
            <a:endParaRPr lang="en-US" dirty="0">
              <a:latin typeface="Courier New" panose="02070309020205020404" pitchFamily="49" charset="0"/>
            </a:endParaRPr>
          </a:p>
          <a:p>
            <a:pPr marL="0" indent="0">
              <a:buNone/>
            </a:pPr>
            <a:endParaRPr lang="en-US" baseline="30000" dirty="0">
              <a:latin typeface="Courier New" panose="02070309020205020404" pitchFamily="49" charset="0"/>
            </a:endParaRPr>
          </a:p>
          <a:p>
            <a:pPr marL="0" indent="0">
              <a:buNone/>
            </a:pPr>
            <a:r>
              <a:rPr lang="en-US" dirty="0"/>
              <a:t>- In other words, this means if we know the answer for a training sample x, then that answer is </a:t>
            </a:r>
            <a:r>
              <a:rPr lang="en-US" i="1" dirty="0"/>
              <a:t>probably</a:t>
            </a:r>
            <a:r>
              <a:rPr lang="en-US" dirty="0"/>
              <a:t> good in the neighborhood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3347864" y="1921396"/>
                <a:ext cx="2880320" cy="276999"/>
              </a:xfrm>
              <a:prstGeom prst="rect">
                <a:avLst/>
              </a:prstGeom>
              <a:noFill/>
            </p:spPr>
            <p:txBody>
              <a:bodyPr wrap="square" lIns="0" tIns="0" rIns="0" bIns="0" rtlCol="0">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e>
                    </m:d>
                  </m:oMath>
                </a14:m>
                <a:endParaRPr lang="en-GB"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3347864" y="1921396"/>
                <a:ext cx="2880320" cy="276999"/>
              </a:xfrm>
              <a:prstGeom prst="rect">
                <a:avLst/>
              </a:prstGeom>
              <a:blipFill>
                <a:blip r:embed="rId2"/>
                <a:stretch>
                  <a:fillRect l="-3947" t="-8696" b="-34783"/>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516606"/>
            <a:ext cx="2941074" cy="1644272"/>
          </a:xfrm>
          <a:prstGeom prst="rect">
            <a:avLst/>
          </a:prstGeom>
        </p:spPr>
      </p:pic>
    </p:spTree>
    <p:extLst>
      <p:ext uri="{BB962C8B-B14F-4D97-AF65-F5344CB8AC3E}">
        <p14:creationId xmlns:p14="http://schemas.microsoft.com/office/powerpoint/2010/main" val="3852742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US"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altLang="en-US" smtClean="0"/>
              <a:pPr/>
              <a:t>14</a:t>
            </a:fld>
            <a:endParaRPr lang="en-GB" altLang="en-US"/>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683568" y="1127730"/>
            <a:ext cx="6823814" cy="2527630"/>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683568" y="4450744"/>
            <a:ext cx="7222746" cy="369332"/>
          </a:xfrm>
          <a:prstGeom prst="rect">
            <a:avLst/>
          </a:prstGeom>
          <a:noFill/>
        </p:spPr>
        <p:txBody>
          <a:bodyPr wrap="none" rtlCol="0">
            <a:spAutoFit/>
          </a:bodyPr>
          <a:lstStyle/>
          <a:p>
            <a:r>
              <a:rPr lang="en-US" dirty="0">
                <a:latin typeface="Gill Sans MT" panose="020B0502020104020203" pitchFamily="34" charset="77"/>
              </a:rPr>
              <a:t>Overall, for </a:t>
            </a:r>
            <a:r>
              <a:rPr lang="en-US" dirty="0">
                <a:highlight>
                  <a:srgbClr val="FFFF00"/>
                </a:highlight>
                <a:latin typeface="Gill Sans MT" panose="020B0502020104020203" pitchFamily="34" charset="77"/>
                <a:cs typeface="Courier New" panose="02070309020205020404" pitchFamily="49" charset="0"/>
              </a:rPr>
              <a:t>d</a:t>
            </a:r>
            <a:r>
              <a:rPr lang="en-US" dirty="0">
                <a:latin typeface="Gill Sans MT" panose="020B0502020104020203" pitchFamily="34" charset="77"/>
              </a:rPr>
              <a:t> dimensions with </a:t>
            </a:r>
            <a:r>
              <a:rPr lang="en-US" dirty="0">
                <a:highlight>
                  <a:srgbClr val="FFFF00"/>
                </a:highlight>
                <a:latin typeface="Gill Sans MT" panose="020B0502020104020203" pitchFamily="34" charset="77"/>
                <a:cs typeface="Courier New" panose="02070309020205020404" pitchFamily="49" charset="0"/>
              </a:rPr>
              <a:t>v</a:t>
            </a:r>
            <a:r>
              <a:rPr lang="en-US" dirty="0">
                <a:latin typeface="Gill Sans MT" panose="020B0502020104020203" pitchFamily="34" charset="77"/>
              </a:rPr>
              <a:t> values we need </a:t>
            </a:r>
            <a:r>
              <a:rPr lang="en-US" dirty="0">
                <a:highlight>
                  <a:srgbClr val="FFFF00"/>
                </a:highlight>
                <a:latin typeface="Gill Sans MT" panose="020B0502020104020203" pitchFamily="34" charset="77"/>
                <a:cs typeface="Courier New" panose="02070309020205020404" pitchFamily="49" charset="0"/>
              </a:rPr>
              <a:t>O(</a:t>
            </a:r>
            <a:r>
              <a:rPr lang="en-US" i="1" dirty="0">
                <a:highlight>
                  <a:srgbClr val="FFFF00"/>
                </a:highlight>
                <a:latin typeface="Gill Sans MT" panose="020B0502020104020203" pitchFamily="34" charset="77"/>
                <a:cs typeface="Courier New" panose="02070309020205020404" pitchFamily="49" charset="0"/>
              </a:rPr>
              <a:t>v</a:t>
            </a:r>
            <a:r>
              <a:rPr lang="en-US" baseline="30000" dirty="0">
                <a:highlight>
                  <a:srgbClr val="FFFF00"/>
                </a:highlight>
                <a:latin typeface="Gill Sans MT" panose="020B0502020104020203" pitchFamily="34" charset="77"/>
                <a:cs typeface="Courier New" panose="02070309020205020404" pitchFamily="49" charset="0"/>
              </a:rPr>
              <a:t>d</a:t>
            </a:r>
            <a:r>
              <a:rPr lang="en-US" dirty="0">
                <a:highlight>
                  <a:srgbClr val="FFFF00"/>
                </a:highlight>
                <a:latin typeface="Gill Sans MT" panose="020B0502020104020203" pitchFamily="34" charset="77"/>
                <a:cs typeface="Courier New" panose="02070309020205020404" pitchFamily="49" charset="0"/>
              </a:rPr>
              <a:t>)</a:t>
            </a:r>
            <a:r>
              <a:rPr lang="en-US" dirty="0">
                <a:latin typeface="Gill Sans MT" panose="020B0502020104020203" pitchFamily="34" charset="77"/>
                <a:cs typeface="Courier New" panose="02070309020205020404" pitchFamily="49" charset="0"/>
              </a:rPr>
              <a:t> </a:t>
            </a:r>
            <a:r>
              <a:rPr lang="en-US" dirty="0">
                <a:latin typeface="Gill Sans MT" panose="020B0502020104020203" pitchFamily="34" charset="77"/>
              </a:rPr>
              <a:t>regions and examples</a:t>
            </a:r>
          </a:p>
        </p:txBody>
      </p:sp>
      <p:sp>
        <p:nvSpPr>
          <p:cNvPr id="7" name="TextBox 6">
            <a:extLst>
              <a:ext uri="{FF2B5EF4-FFF2-40B4-BE49-F238E27FC236}">
                <a16:creationId xmlns:a16="http://schemas.microsoft.com/office/drawing/2014/main" id="{01EFD822-348C-3B42-928E-C03FD7EA76F1}"/>
              </a:ext>
            </a:extLst>
          </p:cNvPr>
          <p:cNvSpPr txBox="1"/>
          <p:nvPr/>
        </p:nvSpPr>
        <p:spPr>
          <a:xfrm>
            <a:off x="683568" y="5394950"/>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415002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US" dirty="0"/>
              <a:t>K-nearest neighborhood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4511993" y="1357333"/>
            <a:ext cx="0" cy="150016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3243022" y="2857500"/>
            <a:ext cx="1260140" cy="94303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4507138" y="2850800"/>
            <a:ext cx="1385009" cy="88014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3491881" y="2190151"/>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CF78C-5F51-8B4A-AAF6-C6145DDE7B0C}"/>
              </a:ext>
            </a:extLst>
          </p:cNvPr>
          <p:cNvSpPr/>
          <p:nvPr/>
        </p:nvSpPr>
        <p:spPr>
          <a:xfrm>
            <a:off x="3611894" y="250675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C16640-3B60-184A-8DFF-9BE84BBAD522}"/>
              </a:ext>
            </a:extLst>
          </p:cNvPr>
          <p:cNvSpPr/>
          <p:nvPr/>
        </p:nvSpPr>
        <p:spPr>
          <a:xfrm>
            <a:off x="3963429" y="252382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365F13-B3EB-D045-A4B0-C6AE045DB1CF}"/>
              </a:ext>
            </a:extLst>
          </p:cNvPr>
          <p:cNvSpPr/>
          <p:nvPr/>
        </p:nvSpPr>
        <p:spPr>
          <a:xfrm>
            <a:off x="5052054" y="2113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76A60F-DEDE-7846-8445-649F2586E362}"/>
              </a:ext>
            </a:extLst>
          </p:cNvPr>
          <p:cNvSpPr/>
          <p:nvPr/>
        </p:nvSpPr>
        <p:spPr>
          <a:xfrm>
            <a:off x="5179054" y="2240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2DF7D-6964-EE44-8FEF-57ABA3A8A8EB}"/>
              </a:ext>
            </a:extLst>
          </p:cNvPr>
          <p:cNvSpPr/>
          <p:nvPr/>
        </p:nvSpPr>
        <p:spPr>
          <a:xfrm>
            <a:off x="5306054" y="2367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E48E0F-0C8E-034D-B2CF-5263984873E0}"/>
              </a:ext>
            </a:extLst>
          </p:cNvPr>
          <p:cNvSpPr/>
          <p:nvPr/>
        </p:nvSpPr>
        <p:spPr>
          <a:xfrm>
            <a:off x="5059039" y="2711187"/>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2B9D809-8B10-034D-B890-6429CF493A02}"/>
              </a:ext>
            </a:extLst>
          </p:cNvPr>
          <p:cNvSpPr/>
          <p:nvPr/>
        </p:nvSpPr>
        <p:spPr>
          <a:xfrm>
            <a:off x="4083441" y="38176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0E96959-B507-8B40-A788-C51D1F21EA74}"/>
              </a:ext>
            </a:extLst>
          </p:cNvPr>
          <p:cNvSpPr/>
          <p:nvPr/>
        </p:nvSpPr>
        <p:spPr>
          <a:xfrm>
            <a:off x="4579626" y="38372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D21ECFA8-F13E-1046-927C-19A2CB1132E2}"/>
              </a:ext>
            </a:extLst>
          </p:cNvPr>
          <p:cNvSpPr/>
          <p:nvPr/>
        </p:nvSpPr>
        <p:spPr>
          <a:xfrm>
            <a:off x="4319492" y="3490919"/>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5D2D6E2-45B0-2571-CD5C-8AD413FF31F1}"/>
              </a:ext>
            </a:extLst>
          </p:cNvPr>
          <p:cNvSpPr/>
          <p:nvPr/>
        </p:nvSpPr>
        <p:spPr>
          <a:xfrm>
            <a:off x="4305140" y="1603127"/>
            <a:ext cx="396044" cy="336193"/>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12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US"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16218"/>
            <a:ext cx="3474244" cy="194235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8274"/>
            <a:ext cx="3419791" cy="2078240"/>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039990" y="4900473"/>
            <a:ext cx="1005403" cy="369332"/>
          </a:xfrm>
          <a:prstGeom prst="rect">
            <a:avLst/>
          </a:prstGeom>
          <a:noFill/>
        </p:spPr>
        <p:txBody>
          <a:bodyPr wrap="none" rtlCol="0">
            <a:spAutoFit/>
          </a:bodyPr>
          <a:lstStyle/>
          <a:p>
            <a:r>
              <a:rPr lang="en-US" dirty="0">
                <a:latin typeface="Gill Sans MT" panose="020B0502020104020203" pitchFamily="34" charset="77"/>
              </a:rPr>
              <a:t>&lt;</a:t>
            </a:r>
            <a:r>
              <a:rPr lang="en-US" dirty="0">
                <a:latin typeface="Gill Sans MT" panose="020B0502020104020203" pitchFamily="34" charset="77"/>
                <a:hlinkClick r:id="rId4"/>
              </a:rPr>
              <a:t>Code</a:t>
            </a:r>
            <a:r>
              <a:rPr lang="en-US"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77" y="4859905"/>
            <a:ext cx="445709" cy="38947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470" y="4900754"/>
            <a:ext cx="348626" cy="348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8650" y="3585331"/>
            <a:ext cx="1689100" cy="116840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2358432" y="3830977"/>
            <a:ext cx="556563" cy="338554"/>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x,y</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039990" y="5365145"/>
            <a:ext cx="3193446" cy="261610"/>
          </a:xfrm>
          <a:prstGeom prst="rect">
            <a:avLst/>
          </a:prstGeom>
          <a:noFill/>
        </p:spPr>
        <p:txBody>
          <a:bodyPr wrap="square">
            <a:spAutoFit/>
          </a:bodyPr>
          <a:lstStyle/>
          <a:p>
            <a:r>
              <a:rPr lang="en-US" sz="1100" dirty="0">
                <a:latin typeface="Gill Sans MT" panose="020B0502020104020203" pitchFamily="34" charset="77"/>
              </a:rPr>
              <a:t>https://</a:t>
            </a:r>
            <a:r>
              <a:rPr lang="en-US" sz="1100" dirty="0" err="1">
                <a:latin typeface="Gill Sans MT" panose="020B0502020104020203" pitchFamily="34" charset="77"/>
              </a:rPr>
              <a:t>github.com</a:t>
            </a:r>
            <a:r>
              <a:rPr lang="en-US" sz="1100" dirty="0">
                <a:latin typeface="Gill Sans MT" panose="020B0502020104020203" pitchFamily="34" charset="77"/>
              </a:rPr>
              <a:t>/</a:t>
            </a:r>
            <a:r>
              <a:rPr lang="en-US" sz="1100" dirty="0" err="1">
                <a:latin typeface="Gill Sans MT" panose="020B0502020104020203" pitchFamily="34" charset="77"/>
              </a:rPr>
              <a:t>PBarnaghi</a:t>
            </a:r>
            <a:r>
              <a:rPr lang="en-US" sz="1100" dirty="0">
                <a:latin typeface="Gill Sans MT" panose="020B0502020104020203" pitchFamily="34" charset="77"/>
              </a:rPr>
              <a:t>/Basic-ML-Code/</a:t>
            </a:r>
          </a:p>
        </p:txBody>
      </p:sp>
    </p:spTree>
    <p:extLst>
      <p:ext uri="{BB962C8B-B14F-4D97-AF65-F5344CB8AC3E}">
        <p14:creationId xmlns:p14="http://schemas.microsoft.com/office/powerpoint/2010/main" val="1200646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98A1-C7B4-7F47-AA11-EF3D4D3553DA}"/>
              </a:ext>
            </a:extLst>
          </p:cNvPr>
          <p:cNvSpPr>
            <a:spLocks noGrp="1"/>
          </p:cNvSpPr>
          <p:nvPr>
            <p:ph type="title"/>
          </p:nvPr>
        </p:nvSpPr>
        <p:spPr/>
        <p:txBody>
          <a:bodyPr/>
          <a:lstStyle/>
          <a:p>
            <a:r>
              <a:rPr lang="en-US" dirty="0"/>
              <a:t>Manifold learning</a:t>
            </a:r>
          </a:p>
        </p:txBody>
      </p:sp>
      <p:sp>
        <p:nvSpPr>
          <p:cNvPr id="3" name="Slide Number Placeholder 2">
            <a:extLst>
              <a:ext uri="{FF2B5EF4-FFF2-40B4-BE49-F238E27FC236}">
                <a16:creationId xmlns:a16="http://schemas.microsoft.com/office/drawing/2014/main" id="{84117E72-CD46-3143-B89A-F5C0DAB04C7F}"/>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a:p>
        </p:txBody>
      </p:sp>
      <p:pic>
        <p:nvPicPr>
          <p:cNvPr id="5" name="Picture 4" descr="A picture containing text, furniture, rug&#10;&#10;Description automatically generated">
            <a:extLst>
              <a:ext uri="{FF2B5EF4-FFF2-40B4-BE49-F238E27FC236}">
                <a16:creationId xmlns:a16="http://schemas.microsoft.com/office/drawing/2014/main" id="{2D2050E6-AAE1-9744-AC39-5E514475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60" y="1177314"/>
            <a:ext cx="3249074" cy="3854008"/>
          </a:xfrm>
          <a:prstGeom prst="rect">
            <a:avLst/>
          </a:prstGeom>
        </p:spPr>
      </p:pic>
      <p:pic>
        <p:nvPicPr>
          <p:cNvPr id="7" name="Picture 6" descr="Chart, scatter chart&#10;&#10;Description automatically generated">
            <a:extLst>
              <a:ext uri="{FF2B5EF4-FFF2-40B4-BE49-F238E27FC236}">
                <a16:creationId xmlns:a16="http://schemas.microsoft.com/office/drawing/2014/main" id="{9F5DB9CC-E488-9F49-BBD9-D14D543F2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33" y="1953220"/>
            <a:ext cx="4253467" cy="2302193"/>
          </a:xfrm>
          <a:prstGeom prst="rect">
            <a:avLst/>
          </a:prstGeom>
        </p:spPr>
      </p:pic>
      <p:sp>
        <p:nvSpPr>
          <p:cNvPr id="8" name="TextBox 7">
            <a:extLst>
              <a:ext uri="{FF2B5EF4-FFF2-40B4-BE49-F238E27FC236}">
                <a16:creationId xmlns:a16="http://schemas.microsoft.com/office/drawing/2014/main" id="{41F0ACE4-AE2A-E447-BB96-04C058EE3BC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22170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US"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US" dirty="0"/>
              <a:t>Primary machine learning topics and concepts</a:t>
            </a:r>
          </a:p>
          <a:p>
            <a:pPr marL="0" indent="0">
              <a:buNone/>
            </a:pPr>
            <a:endParaRPr lang="en-US" dirty="0"/>
          </a:p>
          <a:p>
            <a:r>
              <a:rPr lang="en-US" dirty="0"/>
              <a:t>Hands-on skills on how to:</a:t>
            </a:r>
          </a:p>
          <a:p>
            <a:pPr lvl="1"/>
            <a:r>
              <a:rPr lang="en-US" sz="1800" dirty="0"/>
              <a:t>Decide and choose suitable models </a:t>
            </a:r>
          </a:p>
          <a:p>
            <a:pPr lvl="1"/>
            <a:r>
              <a:rPr lang="en-US" sz="1800" dirty="0"/>
              <a:t>Design machine learning tasks/experiments</a:t>
            </a:r>
          </a:p>
          <a:p>
            <a:pPr lvl="1"/>
            <a:r>
              <a:rPr lang="en-US" sz="1800" dirty="0"/>
              <a:t>Choose and apply suitable metrics to evaluate the models</a:t>
            </a:r>
          </a:p>
          <a:p>
            <a:pPr lvl="1"/>
            <a:r>
              <a:rPr lang="en-US" sz="1800" dirty="0"/>
              <a:t>Be familiar with the common issues such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a:p>
        </p:txBody>
      </p:sp>
    </p:spTree>
    <p:extLst>
      <p:ext uri="{BB962C8B-B14F-4D97-AF65-F5344CB8AC3E}">
        <p14:creationId xmlns:p14="http://schemas.microsoft.com/office/powerpoint/2010/main" val="390906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dirty="0"/>
              <a:t>You should be able to:</a:t>
            </a:r>
          </a:p>
          <a:p>
            <a:pPr lvl="1"/>
            <a:r>
              <a:rPr lang="en-GB" sz="2000" dirty="0">
                <a:ea typeface="ＭＳ Ｐゴシック" charset="0"/>
              </a:rPr>
              <a:t>Construct machine learning experiments</a:t>
            </a:r>
          </a:p>
          <a:p>
            <a:pPr lvl="1"/>
            <a:r>
              <a:rPr lang="en-GB" sz="2000" dirty="0">
                <a:ea typeface="ＭＳ Ｐゴシック" charset="0"/>
              </a:rPr>
              <a:t>Create and run module using different probabilistic/statistical learning and deep learning models</a:t>
            </a:r>
          </a:p>
          <a:p>
            <a:pPr lvl="1"/>
            <a:r>
              <a:rPr lang="en-GB" sz="2000" dirty="0">
                <a:ea typeface="ＭＳ Ｐゴシック" charset="0"/>
              </a:rPr>
              <a:t>Read and interpret existing work and assess their applicability/validity [to different use-cases]</a:t>
            </a:r>
          </a:p>
          <a:p>
            <a:pPr lvl="1"/>
            <a:r>
              <a:rPr lang="en-GB" sz="2000" dirty="0">
                <a:ea typeface="ＭＳ Ｐゴシック" charset="0"/>
              </a:rPr>
              <a:t>Be familiar with common concepts such as training/test, cross-validation, performance evaluation metrics</a:t>
            </a:r>
          </a:p>
          <a:p>
            <a:pPr lvl="1"/>
            <a:r>
              <a:rPr lang="en-GB" sz="2000" dirty="0">
                <a:ea typeface="ＭＳ Ｐゴシック" charset="0"/>
              </a:rPr>
              <a:t>Learn common issues and pitfalls in developing ML models</a:t>
            </a:r>
          </a:p>
          <a:p>
            <a:pPr lvl="1"/>
            <a:r>
              <a:rPr lang="en-GB" sz="200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a:p>
        </p:txBody>
      </p:sp>
    </p:spTree>
    <p:extLst>
      <p:ext uri="{BB962C8B-B14F-4D97-AF65-F5344CB8AC3E}">
        <p14:creationId xmlns:p14="http://schemas.microsoft.com/office/powerpoint/2010/main" val="371961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2</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591069"/>
            <a:ext cx="5220580" cy="4216539"/>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this </a:t>
            </a:r>
            <a:r>
              <a:rPr lang="en-GB" sz="1200" dirty="0" err="1">
                <a:solidFill>
                  <a:srgbClr val="2F2E2C"/>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“50,000, no less.”)</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6168277" y="792290"/>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6168277" y="3603049"/>
            <a:ext cx="2004123" cy="1125603"/>
          </a:xfrm>
          <a:prstGeom prst="rect">
            <a:avLst/>
          </a:prstGeom>
        </p:spPr>
      </p:pic>
      <p:sp>
        <p:nvSpPr>
          <p:cNvPr id="7" name="Rectangle 6">
            <a:extLst>
              <a:ext uri="{FF2B5EF4-FFF2-40B4-BE49-F238E27FC236}">
                <a16:creationId xmlns:a16="http://schemas.microsoft.com/office/drawing/2014/main" id="{00EA5CDE-62C8-EC4B-A98C-CDBF56643352}"/>
              </a:ext>
            </a:extLst>
          </p:cNvPr>
          <p:cNvSpPr/>
          <p:nvPr/>
        </p:nvSpPr>
        <p:spPr>
          <a:xfrm>
            <a:off x="467544" y="5226640"/>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US"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dirty="0"/>
              <a:t>Introduction to machine learning </a:t>
            </a:r>
          </a:p>
          <a:p>
            <a:pPr>
              <a:buFontTx/>
              <a:buChar char="-"/>
            </a:pPr>
            <a:r>
              <a:rPr lang="en-GB" dirty="0"/>
              <a:t>Regression models and linear prediction</a:t>
            </a:r>
          </a:p>
          <a:p>
            <a:pPr>
              <a:buFontTx/>
              <a:buChar char="-"/>
            </a:pPr>
            <a:r>
              <a:rPr lang="en-GB" dirty="0"/>
              <a:t>Probability and information theory</a:t>
            </a:r>
          </a:p>
          <a:p>
            <a:pPr>
              <a:buFontTx/>
              <a:buChar char="-"/>
            </a:pPr>
            <a:r>
              <a:rPr lang="en-GB" dirty="0"/>
              <a:t>Bayesian models and maximum likelihood estimation</a:t>
            </a:r>
          </a:p>
          <a:p>
            <a:pPr>
              <a:buFontTx/>
              <a:buChar char="-"/>
            </a:pPr>
            <a:r>
              <a:rPr lang="en-GB" dirty="0"/>
              <a:t>Linear models, ensemble models and kernel functions</a:t>
            </a:r>
          </a:p>
          <a:p>
            <a:pPr>
              <a:buFontTx/>
              <a:buChar char="-"/>
            </a:pPr>
            <a:r>
              <a:rPr lang="en-GB" dirty="0"/>
              <a:t>Neural Networks</a:t>
            </a:r>
          </a:p>
          <a:p>
            <a:pPr>
              <a:buFontTx/>
              <a:buChar char="-"/>
            </a:pPr>
            <a:r>
              <a:rPr lang="en-GB" dirty="0"/>
              <a:t>Deep Neural Networks (DNN) and Deep Learning (DL)</a:t>
            </a:r>
          </a:p>
          <a:p>
            <a:pPr>
              <a:buFontTx/>
              <a:buChar char="-"/>
            </a:pPr>
            <a:r>
              <a:rPr lang="en-GB" dirty="0"/>
              <a:t>Convolutional Neural Networks (CNNs)</a:t>
            </a:r>
          </a:p>
          <a:p>
            <a:pPr>
              <a:buFontTx/>
              <a:buChar char="-"/>
            </a:pPr>
            <a:r>
              <a:rPr lang="en-GB" dirty="0"/>
              <a:t>Ethical considerations and responsible machine learning</a:t>
            </a:r>
          </a:p>
          <a:p>
            <a:pPr>
              <a:buFontTx/>
              <a:buChar char="-"/>
            </a:pPr>
            <a:r>
              <a:rPr lang="en-GB" dirty="0"/>
              <a:t>Applications in neuroscience and neuroscience-inspired machine learning </a:t>
            </a:r>
            <a:endParaRPr lang="en-US" dirty="0"/>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p:spTree>
    <p:extLst>
      <p:ext uri="{BB962C8B-B14F-4D97-AF65-F5344CB8AC3E}">
        <p14:creationId xmlns:p14="http://schemas.microsoft.com/office/powerpoint/2010/main" val="1626703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US"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600"/>
              </a:spcAft>
            </a:pPr>
            <a:r>
              <a:rPr lang="en-US" sz="2400" dirty="0"/>
              <a:t>10 teaching sessions </a:t>
            </a:r>
          </a:p>
          <a:p>
            <a:pPr lvl="1">
              <a:spcAft>
                <a:spcPts val="600"/>
              </a:spcAft>
            </a:pPr>
            <a:r>
              <a:rPr lang="en-US" sz="1800" dirty="0"/>
              <a:t>Two primary tutorials and workshops (to provide background and primary programming and data handling/visualization skills) </a:t>
            </a:r>
          </a:p>
          <a:p>
            <a:pPr lvl="1">
              <a:spcAft>
                <a:spcPts val="600"/>
              </a:spcAft>
            </a:pPr>
            <a:r>
              <a:rPr lang="en-US" sz="1800" dirty="0"/>
              <a:t>2 hours lectures (Mon-Fri; 10-12:00) for two weeks in January 2023.</a:t>
            </a:r>
          </a:p>
          <a:p>
            <a:pPr lvl="2">
              <a:spcAft>
                <a:spcPts val="600"/>
              </a:spcAft>
            </a:pPr>
            <a:r>
              <a:rPr lang="en-US" dirty="0"/>
              <a:t>The last two sessions will be run as seminars.</a:t>
            </a:r>
          </a:p>
          <a:p>
            <a:pPr lvl="1">
              <a:spcAft>
                <a:spcPts val="600"/>
              </a:spcAft>
            </a:pPr>
            <a:r>
              <a:rPr lang="en-US" sz="1800" dirty="0"/>
              <a:t>3 hours lab experiments (support by TAs)</a:t>
            </a:r>
          </a:p>
          <a:p>
            <a:pPr lvl="1">
              <a:spcAft>
                <a:spcPts val="600"/>
              </a:spcAft>
            </a:pPr>
            <a:r>
              <a:rPr lang="en-US" sz="1800" dirty="0"/>
              <a:t>1 final project (modeling and machine learning experiment on a small dataset)</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p:spTree>
    <p:extLst>
      <p:ext uri="{BB962C8B-B14F-4D97-AF65-F5344CB8AC3E}">
        <p14:creationId xmlns:p14="http://schemas.microsoft.com/office/powerpoint/2010/main" val="59276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US" dirty="0"/>
              <a:t>Syntenic data and programmatical generated data to demonstrate the concepts </a:t>
            </a:r>
          </a:p>
          <a:p>
            <a:r>
              <a:rPr lang="en-US" dirty="0"/>
              <a:t>In home monitoring data in a dementia cohort study (movement, sleep, physiology and associated healthcare events) in the form of numerical time-series data. (Final Project)</a:t>
            </a:r>
          </a:p>
          <a:p>
            <a:r>
              <a:rPr lang="en-US" dirty="0"/>
              <a:t>Benchmark imaging data (non-medical) such as CIFAR-10</a:t>
            </a:r>
          </a:p>
          <a:p>
            <a:r>
              <a:rPr lang="en-US" dirty="0"/>
              <a:t>Publicly available clinical/experimental datasets</a:t>
            </a:r>
          </a:p>
          <a:p>
            <a:pPr lvl="1"/>
            <a:r>
              <a:rPr lang="en-US" sz="2000" dirty="0"/>
              <a:t>e.g. </a:t>
            </a:r>
            <a:r>
              <a:rPr lang="en-US" sz="2000" dirty="0" err="1"/>
              <a:t>Physionet.org</a:t>
            </a:r>
            <a:endParaRPr lang="en-US" sz="200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p:spTree>
    <p:extLst>
      <p:ext uri="{BB962C8B-B14F-4D97-AF65-F5344CB8AC3E}">
        <p14:creationId xmlns:p14="http://schemas.microsoft.com/office/powerpoint/2010/main" val="558568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US" dirty="0"/>
              <a:t>Tools and languages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𝑃𝑦𝑡h𝑜𝑛</m:t>
                    </m:r>
                  </m:oMath>
                </a14:m>
                <a:r>
                  <a:rPr lang="en-US" dirty="0"/>
                  <a:t> and common machine learning libraries in </a:t>
                </a:r>
                <a14:m>
                  <m:oMath xmlns:m="http://schemas.openxmlformats.org/officeDocument/2006/math">
                    <m:r>
                      <a:rPr lang="en-US" i="1" dirty="0" smtClean="0">
                        <a:latin typeface="Cambria Math" panose="02040503050406030204" pitchFamily="18" charset="0"/>
                      </a:rPr>
                      <m:t>𝑃𝑦𝑡h𝑜𝑛</m:t>
                    </m:r>
                  </m:oMath>
                </a14:m>
                <a:r>
                  <a:rPr lang="en-US" dirty="0"/>
                  <a:t> including </a:t>
                </a:r>
                <a14:m>
                  <m:oMath xmlns:m="http://schemas.openxmlformats.org/officeDocument/2006/math">
                    <m:r>
                      <a:rPr lang="en-US" i="1" dirty="0" smtClean="0">
                        <a:latin typeface="Cambria Math" panose="02040503050406030204" pitchFamily="18" charset="0"/>
                      </a:rPr>
                      <m:t>𝑆𝑐𝑖𝑘𝑖𝑡</m:t>
                    </m:r>
                    <m:r>
                      <a:rPr lang="en-US" i="1" dirty="0" smtClean="0">
                        <a:latin typeface="Cambria Math" panose="02040503050406030204" pitchFamily="18" charset="0"/>
                      </a:rPr>
                      <m:t>−</m:t>
                    </m:r>
                    <m:r>
                      <a:rPr lang="en-US" i="1" dirty="0" smtClean="0">
                        <a:latin typeface="Cambria Math" panose="02040503050406030204" pitchFamily="18" charset="0"/>
                      </a:rPr>
                      <m:t>𝑙𝑒𝑎𝑟𝑛</m:t>
                    </m:r>
                  </m:oMath>
                </a14:m>
                <a:r>
                  <a:rPr lang="en-US" dirty="0"/>
                  <a:t> and </a:t>
                </a:r>
                <a14:m>
                  <m:oMath xmlns:m="http://schemas.openxmlformats.org/officeDocument/2006/math">
                    <m:r>
                      <a:rPr lang="en-US" i="1" dirty="0" smtClean="0">
                        <a:latin typeface="Cambria Math" panose="02040503050406030204" pitchFamily="18" charset="0"/>
                      </a:rPr>
                      <m:t>𝑃𝑦𝑇𝑜𝑟𝑐h</m:t>
                    </m:r>
                  </m:oMath>
                </a14:m>
                <a:endParaRPr lang="en-US" dirty="0"/>
              </a:p>
            </p:txBody>
          </p:sp>
        </mc:Choice>
        <mc:Fallback>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78" y="2849479"/>
            <a:ext cx="914326" cy="997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952" y="2789372"/>
            <a:ext cx="2235324" cy="11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2596799"/>
            <a:ext cx="1967953" cy="106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US"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94256"/>
            <a:ext cx="1409382" cy="1626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48" y="3081757"/>
            <a:ext cx="3370110" cy="2169342"/>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647" y="1258164"/>
            <a:ext cx="4655984" cy="3647187"/>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US"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pic>
        <p:nvPicPr>
          <p:cNvPr id="6" name="Picture 5" descr="A person with glasses&#10;&#10;Description automatically generated with low confidence">
            <a:extLst>
              <a:ext uri="{FF2B5EF4-FFF2-40B4-BE49-F238E27FC236}">
                <a16:creationId xmlns:a16="http://schemas.microsoft.com/office/drawing/2014/main" id="{F6D9A4FC-3555-65C4-6475-A659BCBFE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04" y="761924"/>
            <a:ext cx="2146300" cy="2298700"/>
          </a:xfrm>
          <a:prstGeom prst="rect">
            <a:avLst/>
          </a:prstGeom>
        </p:spPr>
      </p:pic>
      <p:pic>
        <p:nvPicPr>
          <p:cNvPr id="8" name="Picture 7" descr="A picture containing text, person, person, posing&#10;&#10;Description automatically generated">
            <a:extLst>
              <a:ext uri="{FF2B5EF4-FFF2-40B4-BE49-F238E27FC236}">
                <a16:creationId xmlns:a16="http://schemas.microsoft.com/office/drawing/2014/main" id="{97A4C5E4-AE0B-2016-6BF5-B0FC0F4D9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933303"/>
            <a:ext cx="2184400" cy="2108200"/>
          </a:xfrm>
          <a:prstGeom prst="rect">
            <a:avLst/>
          </a:prstGeom>
        </p:spPr>
      </p:pic>
      <p:pic>
        <p:nvPicPr>
          <p:cNvPr id="10" name="Picture 9" descr="A person with glasses smiling&#10;&#10;Description automatically generated with low confidence">
            <a:extLst>
              <a:ext uri="{FF2B5EF4-FFF2-40B4-BE49-F238E27FC236}">
                <a16:creationId xmlns:a16="http://schemas.microsoft.com/office/drawing/2014/main" id="{2A39C026-E93E-77C8-3019-CB2A62686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6722" y="3204043"/>
            <a:ext cx="1981200" cy="2209800"/>
          </a:xfrm>
          <a:prstGeom prst="rect">
            <a:avLst/>
          </a:prstGeom>
        </p:spPr>
      </p:pic>
      <p:pic>
        <p:nvPicPr>
          <p:cNvPr id="12" name="Picture 11" descr="A person smiling for the camera&#10;&#10;Description automatically generated with medium confidence">
            <a:extLst>
              <a:ext uri="{FF2B5EF4-FFF2-40B4-BE49-F238E27FC236}">
                <a16:creationId xmlns:a16="http://schemas.microsoft.com/office/drawing/2014/main" id="{0C37B36E-D464-9009-3F2E-349EF58A2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3318185"/>
            <a:ext cx="1598340" cy="1598340"/>
          </a:xfrm>
          <a:prstGeom prst="rect">
            <a:avLst/>
          </a:prstGeom>
        </p:spPr>
      </p:pic>
      <p:sp>
        <p:nvSpPr>
          <p:cNvPr id="13" name="TextBox 12">
            <a:extLst>
              <a:ext uri="{FF2B5EF4-FFF2-40B4-BE49-F238E27FC236}">
                <a16:creationId xmlns:a16="http://schemas.microsoft.com/office/drawing/2014/main" id="{1C695DF7-19D9-1903-470E-7012F1113BE1}"/>
              </a:ext>
            </a:extLst>
          </p:cNvPr>
          <p:cNvSpPr txBox="1"/>
          <p:nvPr/>
        </p:nvSpPr>
        <p:spPr>
          <a:xfrm>
            <a:off x="5004048" y="4916525"/>
            <a:ext cx="1699504" cy="338554"/>
          </a:xfrm>
          <a:prstGeom prst="rect">
            <a:avLst/>
          </a:prstGeom>
          <a:noFill/>
        </p:spPr>
        <p:txBody>
          <a:bodyPr wrap="none" rtlCol="0">
            <a:spAutoFit/>
          </a:bodyPr>
          <a:lstStyle/>
          <a:p>
            <a:r>
              <a:rPr lang="en-US" sz="1600" dirty="0">
                <a:solidFill>
                  <a:schemeClr val="tx1">
                    <a:lumMod val="75000"/>
                    <a:lumOff val="25000"/>
                  </a:schemeClr>
                </a:solidFill>
              </a:rPr>
              <a:t>Payam Barnaghi</a:t>
            </a:r>
          </a:p>
        </p:txBody>
      </p:sp>
      <p:grpSp>
        <p:nvGrpSpPr>
          <p:cNvPr id="9" name="Group 8">
            <a:extLst>
              <a:ext uri="{FF2B5EF4-FFF2-40B4-BE49-F238E27FC236}">
                <a16:creationId xmlns:a16="http://schemas.microsoft.com/office/drawing/2014/main" id="{DB87D53F-B510-1FEE-F5B2-0D3FB0BEDD18}"/>
              </a:ext>
            </a:extLst>
          </p:cNvPr>
          <p:cNvGrpSpPr/>
          <p:nvPr/>
        </p:nvGrpSpPr>
        <p:grpSpPr>
          <a:xfrm>
            <a:off x="6228184" y="1071599"/>
            <a:ext cx="1496002" cy="1869944"/>
            <a:chOff x="6228184" y="1032349"/>
            <a:chExt cx="1496002" cy="1869944"/>
          </a:xfrm>
        </p:grpSpPr>
        <p:pic>
          <p:nvPicPr>
            <p:cNvPr id="5" name="Picture 4" descr="A person wearing glasses&#10;&#10;Description automatically generated with low confidence">
              <a:extLst>
                <a:ext uri="{FF2B5EF4-FFF2-40B4-BE49-F238E27FC236}">
                  <a16:creationId xmlns:a16="http://schemas.microsoft.com/office/drawing/2014/main" id="{A4CD3248-5D28-4108-CF83-631D98E105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8184" y="1032349"/>
              <a:ext cx="1496002" cy="1496002"/>
            </a:xfrm>
            <a:prstGeom prst="rect">
              <a:avLst/>
            </a:prstGeom>
          </p:spPr>
        </p:pic>
        <p:sp>
          <p:nvSpPr>
            <p:cNvPr id="7" name="TextBox 6">
              <a:extLst>
                <a:ext uri="{FF2B5EF4-FFF2-40B4-BE49-F238E27FC236}">
                  <a16:creationId xmlns:a16="http://schemas.microsoft.com/office/drawing/2014/main" id="{4EA29D16-22F0-2886-CF6F-886418263CC1}"/>
                </a:ext>
              </a:extLst>
            </p:cNvPr>
            <p:cNvSpPr txBox="1"/>
            <p:nvPr/>
          </p:nvSpPr>
          <p:spPr>
            <a:xfrm>
              <a:off x="6491180" y="2563739"/>
              <a:ext cx="970009" cy="338554"/>
            </a:xfrm>
            <a:prstGeom prst="rect">
              <a:avLst/>
            </a:prstGeom>
            <a:noFill/>
          </p:spPr>
          <p:txBody>
            <a:bodyPr wrap="none" rtlCol="0">
              <a:spAutoFit/>
            </a:bodyPr>
            <a:lstStyle/>
            <a:p>
              <a:r>
                <a:rPr lang="en-US" sz="1600" dirty="0">
                  <a:solidFill>
                    <a:schemeClr val="tx1">
                      <a:lumMod val="75000"/>
                      <a:lumOff val="25000"/>
                    </a:schemeClr>
                  </a:solidFill>
                </a:rPr>
                <a:t>Yu Chen</a:t>
              </a:r>
            </a:p>
          </p:txBody>
        </p:sp>
      </p:grpSp>
    </p:spTree>
    <p:extLst>
      <p:ext uri="{BB962C8B-B14F-4D97-AF65-F5344CB8AC3E}">
        <p14:creationId xmlns:p14="http://schemas.microsoft.com/office/powerpoint/2010/main" val="1097884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US" dirty="0"/>
              <a:t>Frequently Asked Questions (</a:t>
            </a:r>
            <a:r>
              <a:rPr lang="en-US" dirty="0" err="1"/>
              <a:t>i</a:t>
            </a:r>
            <a:r>
              <a:rPr lang="en-US" dirty="0"/>
              <a:t>)</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US" dirty="0"/>
              <a:t>I don’t know Python. Can I take this module? </a:t>
            </a:r>
          </a:p>
          <a:p>
            <a:pPr lvl="1"/>
            <a:r>
              <a:rPr lang="en-US" sz="2000" dirty="0">
                <a:solidFill>
                  <a:srgbClr val="7030A0"/>
                </a:solidFill>
              </a:rPr>
              <a:t>Yes, we will provide an introductory lecture/workshop on Python (at the level that is required for this module). </a:t>
            </a:r>
          </a:p>
          <a:p>
            <a:pPr marL="380985" lvl="1" indent="0">
              <a:buNone/>
            </a:pPr>
            <a:endParaRPr lang="en-US" sz="2000" dirty="0">
              <a:solidFill>
                <a:srgbClr val="7030A0"/>
              </a:solidFill>
            </a:endParaRPr>
          </a:p>
          <a:p>
            <a:r>
              <a:rPr lang="en-US" dirty="0"/>
              <a:t>I haven’t done any programming before. Can I still take this module?</a:t>
            </a:r>
          </a:p>
          <a:p>
            <a:pPr lvl="1"/>
            <a:r>
              <a:rPr lang="en-US" sz="200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a:p>
        </p:txBody>
      </p:sp>
    </p:spTree>
    <p:extLst>
      <p:ext uri="{BB962C8B-B14F-4D97-AF65-F5344CB8AC3E}">
        <p14:creationId xmlns:p14="http://schemas.microsoft.com/office/powerpoint/2010/main" val="2749693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US" dirty="0"/>
              <a:t>Frequently Asked Questions (ii)</a:t>
            </a:r>
            <a:endParaRPr lang="en-GB" dirty="0"/>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US" dirty="0"/>
              <a:t>Machine learning seems to involve a lot of mathematics, especially statistics and probability. Do I need to know all these before taking this module?</a:t>
            </a:r>
          </a:p>
          <a:p>
            <a:pPr lvl="1"/>
            <a:r>
              <a:rPr lang="en-US" sz="2000" dirty="0">
                <a:solidFill>
                  <a:srgbClr val="7030A0"/>
                </a:solidFill>
              </a:rPr>
              <a:t>You need to be familiar with the basic concepts of statistics and probability- but we have provided a brief refresher online tutorial. The lecture content/concepts will not be mathematically focused but when needed the underlying mathematical concepts will be described/shown to elaborate the concepts. </a:t>
            </a:r>
          </a:p>
          <a:p>
            <a:pPr lvl="1"/>
            <a:r>
              <a:rPr lang="en-US" sz="2000" dirty="0">
                <a:solidFill>
                  <a:srgbClr val="7030A0"/>
                </a:solidFill>
              </a:rPr>
              <a:t>Learning mathematical concepts in a group is often easier.</a:t>
            </a:r>
          </a:p>
          <a:p>
            <a:pPr lvl="1"/>
            <a:r>
              <a:rPr lang="en-US" sz="2000" dirty="0">
                <a:solidFill>
                  <a:srgbClr val="7030A0"/>
                </a:solidFill>
              </a:rPr>
              <a:t>We will focus on concepts and skills that won’t be easy to find/learn by watching a series of online videos. </a:t>
            </a:r>
          </a:p>
          <a:p>
            <a:endParaRPr lang="en-GB"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spTree>
    <p:extLst>
      <p:ext uri="{BB962C8B-B14F-4D97-AF65-F5344CB8AC3E}">
        <p14:creationId xmlns:p14="http://schemas.microsoft.com/office/powerpoint/2010/main" val="1981601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US"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US" dirty="0"/>
              <a:t>Image processing and machine learning for medical imaging</a:t>
            </a:r>
          </a:p>
          <a:p>
            <a:r>
              <a:rPr lang="en-US" dirty="0"/>
              <a:t>Natural language processing and text analysis</a:t>
            </a:r>
          </a:p>
          <a:p>
            <a:r>
              <a:rPr lang="en-US" dirty="0"/>
              <a:t>Advanced machine learning and deep learning concepts such as transfer learning, continual learning</a:t>
            </a:r>
          </a:p>
          <a:p>
            <a:r>
              <a:rPr lang="en-US" dirty="0"/>
              <a:t>Signal processing and feature engineering for specific modalities/data such as EEG, ECG,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Tree>
    <p:extLst>
      <p:ext uri="{BB962C8B-B14F-4D97-AF65-F5344CB8AC3E}">
        <p14:creationId xmlns:p14="http://schemas.microsoft.com/office/powerpoint/2010/main" val="1680376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US"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US" dirty="0"/>
              <a:t>Primary concepts and foundations of machine learning (both statistical/probabilistic learning and deep learning models). </a:t>
            </a:r>
          </a:p>
          <a:p>
            <a:r>
              <a:rPr lang="en-US" dirty="0"/>
              <a:t>Some of basic/key models to design and develop supervised and unsupervised machine learning </a:t>
            </a:r>
          </a:p>
          <a:p>
            <a:r>
              <a:rPr lang="en-US" dirty="0"/>
              <a:t>Cross-validation, hyperparameter </a:t>
            </a:r>
            <a:r>
              <a:rPr lang="en-US" dirty="0" err="1"/>
              <a:t>optimisation</a:t>
            </a:r>
            <a:r>
              <a:rPr lang="en-US" dirty="0"/>
              <a:t>, evaluation metrics</a:t>
            </a:r>
          </a:p>
          <a:p>
            <a:r>
              <a:rPr lang="en-US" dirty="0"/>
              <a:t>Hands-on skills and working with real-world data and designing/evaluating models with different real-world datasets</a:t>
            </a:r>
          </a:p>
          <a:p>
            <a:endParaRPr lang="en-US" dirty="0"/>
          </a:p>
          <a:p>
            <a:r>
              <a:rPr lang="en-US" dirty="0"/>
              <a:t>Ultimately this module (hopefully) will help you learn fundamental concepts related to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Tree>
    <p:extLst>
      <p:ext uri="{BB962C8B-B14F-4D97-AF65-F5344CB8AC3E}">
        <p14:creationId xmlns:p14="http://schemas.microsoft.com/office/powerpoint/2010/main" val="2427147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3</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675519"/>
            <a:ext cx="5220580" cy="4093428"/>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a:t>
            </a:r>
            <a:r>
              <a:rPr lang="en-GB" sz="1200" u="sng" dirty="0">
                <a:solidFill>
                  <a:srgbClr val="C00000"/>
                </a:solidFill>
                <a:latin typeface="Gill Sans MT" panose="020B0502020104020203" pitchFamily="34" charset="77"/>
              </a:rPr>
              <a:t>this </a:t>
            </a:r>
            <a:r>
              <a:rPr lang="en-GB" sz="1200" u="sng" dirty="0" err="1">
                <a:solidFill>
                  <a:srgbClr val="C00000"/>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a:t>
            </a:r>
            <a:r>
              <a:rPr lang="en-GB" sz="1200" dirty="0">
                <a:latin typeface="Gill Sans MT" panose="020B0502020104020203" pitchFamily="34" charset="77"/>
              </a:rPr>
              <a:t>“</a:t>
            </a:r>
            <a:r>
              <a:rPr lang="en-GB" sz="1200" u="sng" dirty="0">
                <a:solidFill>
                  <a:srgbClr val="C00000"/>
                </a:solidFill>
                <a:latin typeface="Gill Sans MT" panose="020B0502020104020203" pitchFamily="34" charset="77"/>
              </a:rPr>
              <a:t>50,000</a:t>
            </a:r>
            <a:r>
              <a:rPr lang="en-GB" sz="1200" dirty="0">
                <a:solidFill>
                  <a:srgbClr val="2F2E2C"/>
                </a:solidFill>
                <a:latin typeface="Gill Sans MT" panose="020B0502020104020203" pitchFamily="34" charset="77"/>
              </a:rPr>
              <a:t>, </a:t>
            </a:r>
            <a:r>
              <a:rPr lang="en-GB" sz="1200" u="sng" dirty="0">
                <a:solidFill>
                  <a:srgbClr val="C00000"/>
                </a:solidFill>
                <a:latin typeface="Gill Sans MT" panose="020B0502020104020203" pitchFamily="34" charset="77"/>
              </a:rPr>
              <a:t>no less</a:t>
            </a:r>
            <a:r>
              <a:rPr lang="en-GB" sz="1200" dirty="0">
                <a:solidFill>
                  <a:srgbClr val="2F2E2C"/>
                </a:solidFill>
                <a:latin typeface="Gill Sans MT" panose="020B0502020104020203" pitchFamily="34" charset="77"/>
              </a:rPr>
              <a:t>.”)</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3"/>
          <a:stretch>
            <a:fillRect/>
          </a:stretch>
        </p:blipFill>
        <p:spPr>
          <a:xfrm>
            <a:off x="6217619" y="688634"/>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4"/>
          <a:stretch>
            <a:fillRect/>
          </a:stretch>
        </p:blipFill>
        <p:spPr>
          <a:xfrm>
            <a:off x="6215624" y="3343451"/>
            <a:ext cx="2004123" cy="1125603"/>
          </a:xfrm>
          <a:prstGeom prst="rect">
            <a:avLst/>
          </a:prstGeom>
        </p:spPr>
      </p:pic>
      <p:sp>
        <p:nvSpPr>
          <p:cNvPr id="6" name="Rectangle 5">
            <a:extLst>
              <a:ext uri="{FF2B5EF4-FFF2-40B4-BE49-F238E27FC236}">
                <a16:creationId xmlns:a16="http://schemas.microsoft.com/office/drawing/2014/main" id="{6E6BA5DB-6DFA-C24E-9EF2-8CE65DBD789F}"/>
              </a:ext>
            </a:extLst>
          </p:cNvPr>
          <p:cNvSpPr/>
          <p:nvPr/>
        </p:nvSpPr>
        <p:spPr>
          <a:xfrm>
            <a:off x="457200" y="525831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dirty="0"/>
              <a:t>3 Marked Lab assignments (40%) </a:t>
            </a:r>
          </a:p>
          <a:p>
            <a:pPr lvl="1"/>
            <a:r>
              <a:rPr lang="en-GB" sz="2000" dirty="0"/>
              <a:t>Lab 5 (Friday)</a:t>
            </a:r>
          </a:p>
          <a:p>
            <a:pPr lvl="1"/>
            <a:r>
              <a:rPr lang="en-GB" sz="2000" dirty="0"/>
              <a:t>Lab 6 (Monday)</a:t>
            </a:r>
          </a:p>
          <a:p>
            <a:pPr lvl="1"/>
            <a:r>
              <a:rPr lang="en-GB" sz="2000" dirty="0"/>
              <a:t>Lab 8 (Wednesday) – this will be a 1-page report on a use-case that will be given to review/evaluate. </a:t>
            </a:r>
          </a:p>
          <a:p>
            <a:r>
              <a:rPr lang="en-GB" sz="2333" dirty="0"/>
              <a:t>Final project (60%)</a:t>
            </a:r>
          </a:p>
          <a:p>
            <a:pPr lvl="1"/>
            <a:r>
              <a:rPr lang="en-GB" sz="2000" dirty="0"/>
              <a:t>On the 2</a:t>
            </a:r>
            <a:r>
              <a:rPr lang="en-GB" sz="2000" baseline="30000" dirty="0"/>
              <a:t>nd</a:t>
            </a:r>
            <a:r>
              <a:rPr lang="en-GB" sz="2000" dirty="0"/>
              <a:t> week, we will give you a dataset and ask you to:</a:t>
            </a:r>
          </a:p>
          <a:p>
            <a:pPr lvl="2"/>
            <a:r>
              <a:rPr lang="en-GB" sz="2133" dirty="0"/>
              <a:t> Conduct a set of exploratory data analysis</a:t>
            </a:r>
          </a:p>
          <a:p>
            <a:pPr lvl="2"/>
            <a:r>
              <a:rPr lang="en-GB" sz="2133" dirty="0"/>
              <a:t> Develop a simple ML model and evaluated it</a:t>
            </a:r>
          </a:p>
          <a:p>
            <a:pPr lvl="2"/>
            <a:r>
              <a:rPr lang="en-GB" sz="2133" dirty="0"/>
              <a:t> Submissions on 1</a:t>
            </a:r>
            <a:r>
              <a:rPr lang="en-GB" sz="2133" baseline="30000" dirty="0"/>
              <a:t>st</a:t>
            </a:r>
            <a:r>
              <a:rPr lang="en-GB" sz="2133" dirty="0"/>
              <a:t> of February 2023 (5:00pm)</a:t>
            </a:r>
          </a:p>
          <a:p>
            <a:pPr lvl="2"/>
            <a:r>
              <a:rPr lang="en-GB" sz="2133" dirty="0"/>
              <a:t> Code with mark down in </a:t>
            </a:r>
            <a:r>
              <a:rPr lang="en-GB" sz="2133" dirty="0" err="1"/>
              <a:t>Jupyter</a:t>
            </a:r>
            <a:r>
              <a:rPr lang="en-GB" sz="2133" dirty="0"/>
              <a:t> notebook will be sufficient.</a:t>
            </a:r>
          </a:p>
          <a:p>
            <a:pPr lvl="2"/>
            <a:endParaRPr lang="en-GB" sz="2133"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11795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altLang="en-US" smtClean="0"/>
              <a:pPr/>
              <a:t>31</a:t>
            </a:fld>
            <a:endParaRPr lang="en-GB" altLang="en-US"/>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62302"/>
            <a:ext cx="1517234" cy="1997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95013" y="3359392"/>
            <a:ext cx="1633781" cy="369332"/>
          </a:xfrm>
          <a:prstGeom prst="rect">
            <a:avLst/>
          </a:prstGeom>
          <a:noFill/>
        </p:spPr>
        <p:txBody>
          <a:bodyPr wrap="none" rtlCol="0">
            <a:spAutoFit/>
          </a:bodyPr>
          <a:lstStyle/>
          <a:p>
            <a:pPr algn="ctr"/>
            <a:r>
              <a:rPr lang="en-GB" sz="900" dirty="0"/>
              <a:t>Deep Learning</a:t>
            </a:r>
          </a:p>
          <a:p>
            <a:pPr algn="ctr"/>
            <a:r>
              <a:rPr lang="en-GB" sz="90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611560" y="4682148"/>
            <a:ext cx="5513048" cy="830997"/>
          </a:xfrm>
          <a:prstGeom prst="rect">
            <a:avLst/>
          </a:prstGeom>
          <a:noFill/>
        </p:spPr>
        <p:txBody>
          <a:bodyPr wrap="none" rtlCol="0">
            <a:spAutoFit/>
          </a:bodyPr>
          <a:lstStyle/>
          <a:p>
            <a:r>
              <a:rPr lang="en-GB" sz="1200" b="1" dirty="0"/>
              <a:t>Preprints</a:t>
            </a:r>
            <a:r>
              <a:rPr lang="en-GB" sz="1200" dirty="0"/>
              <a:t>: </a:t>
            </a:r>
          </a:p>
          <a:p>
            <a:r>
              <a:rPr lang="en-GB" sz="1200" dirty="0"/>
              <a:t>Deep learning: https://www.deeplearningbook.org</a:t>
            </a:r>
          </a:p>
          <a:p>
            <a:r>
              <a:rPr lang="en-GB" sz="1200" dirty="0"/>
              <a:t>Machine learning a probabilistic perspective: https://probml.github.io/pml-book/</a:t>
            </a:r>
          </a:p>
          <a:p>
            <a:r>
              <a:rPr lang="en-GB" sz="1200" dirty="0"/>
              <a:t>Dive into deep learning, https://d2l.ai/</a:t>
            </a:r>
            <a:r>
              <a:rPr lang="en-GB" sz="1200" dirty="0" err="1"/>
              <a:t>index.html</a:t>
            </a:r>
            <a:endParaRPr lang="en-GB" sz="1200" dirty="0"/>
          </a:p>
        </p:txBody>
      </p:sp>
      <p:pic>
        <p:nvPicPr>
          <p:cNvPr id="23558" name="Picture 6" descr="Machine Learning and Probabilistic Perspective by Kevin Murphy">
            <a:extLst>
              <a:ext uri="{FF2B5EF4-FFF2-40B4-BE49-F238E27FC236}">
                <a16:creationId xmlns:a16="http://schemas.microsoft.com/office/drawing/2014/main" id="{79628FB4-757A-750D-1C16-B8819CDD5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31"/>
          <a:stretch/>
        </p:blipFill>
        <p:spPr bwMode="auto">
          <a:xfrm>
            <a:off x="2702216" y="1362302"/>
            <a:ext cx="1633781" cy="1997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8E9081-4C60-704C-E9AC-7F185881A852}"/>
              </a:ext>
            </a:extLst>
          </p:cNvPr>
          <p:cNvSpPr txBox="1"/>
          <p:nvPr/>
        </p:nvSpPr>
        <p:spPr>
          <a:xfrm>
            <a:off x="2245341" y="3359392"/>
            <a:ext cx="2592288" cy="369332"/>
          </a:xfrm>
          <a:prstGeom prst="rect">
            <a:avLst/>
          </a:prstGeom>
          <a:noFill/>
        </p:spPr>
        <p:txBody>
          <a:bodyPr wrap="square">
            <a:spAutoFit/>
          </a:bodyPr>
          <a:lstStyle/>
          <a:p>
            <a:pPr algn="ctr"/>
            <a:r>
              <a:rPr lang="en-GB" sz="900" dirty="0"/>
              <a:t>Machine Learning: A Probabilistic Perspective</a:t>
            </a:r>
          </a:p>
          <a:p>
            <a:pPr algn="ctr"/>
            <a:r>
              <a:rPr lang="en-GB" sz="900" dirty="0"/>
              <a:t>Kevin P. Murphy, MIT Press</a:t>
            </a:r>
          </a:p>
        </p:txBody>
      </p:sp>
      <p:sp>
        <p:nvSpPr>
          <p:cNvPr id="9" name="TextBox 8">
            <a:extLst>
              <a:ext uri="{FF2B5EF4-FFF2-40B4-BE49-F238E27FC236}">
                <a16:creationId xmlns:a16="http://schemas.microsoft.com/office/drawing/2014/main" id="{770A5CB6-C045-F4A5-753F-51E39F42FF21}"/>
              </a:ext>
            </a:extLst>
          </p:cNvPr>
          <p:cNvSpPr txBox="1"/>
          <p:nvPr/>
        </p:nvSpPr>
        <p:spPr>
          <a:xfrm>
            <a:off x="4663495" y="3359392"/>
            <a:ext cx="2441056" cy="369332"/>
          </a:xfrm>
          <a:prstGeom prst="rect">
            <a:avLst/>
          </a:prstGeom>
          <a:noFill/>
        </p:spPr>
        <p:txBody>
          <a:bodyPr wrap="square">
            <a:spAutoFit/>
          </a:bodyPr>
          <a:lstStyle/>
          <a:p>
            <a:pPr algn="ctr"/>
            <a:r>
              <a:rPr lang="en-GB" sz="900" dirty="0"/>
              <a:t>Pattern Recognition and Machine Learning </a:t>
            </a:r>
          </a:p>
          <a:p>
            <a:pPr algn="ctr"/>
            <a:r>
              <a:rPr lang="en-GB" sz="900" dirty="0"/>
              <a:t>Christopher M. Bishop </a:t>
            </a:r>
          </a:p>
        </p:txBody>
      </p:sp>
      <p:pic>
        <p:nvPicPr>
          <p:cNvPr id="23560" name="Picture 8" descr="Pattern Recognition and Machine Learning by Christopher Bishop">
            <a:extLst>
              <a:ext uri="{FF2B5EF4-FFF2-40B4-BE49-F238E27FC236}">
                <a16:creationId xmlns:a16="http://schemas.microsoft.com/office/drawing/2014/main" id="{D60A507B-F261-F043-D5DE-41B46B1A63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255"/>
          <a:stretch/>
        </p:blipFill>
        <p:spPr bwMode="auto">
          <a:xfrm>
            <a:off x="4984984" y="1352050"/>
            <a:ext cx="1600622" cy="199709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142" y="1347030"/>
            <a:ext cx="1600622" cy="1998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7146002" y="3359392"/>
            <a:ext cx="1664762" cy="369332"/>
          </a:xfrm>
          <a:prstGeom prst="rect">
            <a:avLst/>
          </a:prstGeom>
          <a:noFill/>
        </p:spPr>
        <p:txBody>
          <a:bodyPr wrap="square">
            <a:spAutoFit/>
          </a:bodyPr>
          <a:lstStyle/>
          <a:p>
            <a:pPr algn="ctr"/>
            <a:r>
              <a:rPr lang="en-GB" sz="900" dirty="0"/>
              <a:t>Dive into Deep Learning </a:t>
            </a:r>
          </a:p>
          <a:p>
            <a:pPr algn="ctr"/>
            <a:r>
              <a:rPr lang="en-GB" sz="900" dirty="0"/>
              <a:t>Aston Zhang et al.</a:t>
            </a:r>
          </a:p>
        </p:txBody>
      </p:sp>
    </p:spTree>
    <p:extLst>
      <p:ext uri="{BB962C8B-B14F-4D97-AF65-F5344CB8AC3E}">
        <p14:creationId xmlns:p14="http://schemas.microsoft.com/office/powerpoint/2010/main" val="135947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dirty="0"/>
              <a:t>Andrew Ng lecture notes: https://cs229.stanford.edu/lectures-spring2022/main_notes.pdf</a:t>
            </a:r>
          </a:p>
          <a:p>
            <a:r>
              <a:rPr lang="en-GB" dirty="0"/>
              <a:t>https://towardsdatascience.com/machine-learning/</a:t>
            </a:r>
          </a:p>
          <a:p>
            <a:endParaRPr lang="en-GB" dirty="0"/>
          </a:p>
          <a:p>
            <a:r>
              <a:rPr lang="en-GB" dirty="0"/>
              <a:t>Good online sources for questions/troubleshooting</a:t>
            </a:r>
          </a:p>
          <a:p>
            <a:pPr lvl="1"/>
            <a:r>
              <a:rPr lang="en-GB" sz="2000" dirty="0"/>
              <a:t>https://stackoverflow.com</a:t>
            </a:r>
          </a:p>
          <a:p>
            <a:pPr lvl="1"/>
            <a:r>
              <a:rPr lang="en-GB" sz="2000" dirty="0"/>
              <a:t>https://stackexchange.com</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a:p>
        </p:txBody>
      </p:sp>
    </p:spTree>
    <p:extLst>
      <p:ext uri="{BB962C8B-B14F-4D97-AF65-F5344CB8AC3E}">
        <p14:creationId xmlns:p14="http://schemas.microsoft.com/office/powerpoint/2010/main" val="425953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dirty="0"/>
              <a:t>Supervised learning</a:t>
            </a:r>
          </a:p>
          <a:p>
            <a:r>
              <a:rPr lang="en-GB" dirty="0"/>
              <a:t>Unsupervised learning </a:t>
            </a:r>
          </a:p>
          <a:p>
            <a:r>
              <a:rPr lang="en-GB" dirty="0"/>
              <a:t>Reinforcement learning</a:t>
            </a:r>
          </a:p>
          <a:p>
            <a:endParaRPr lang="en-GB"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p:spTree>
    <p:extLst>
      <p:ext uri="{BB962C8B-B14F-4D97-AF65-F5344CB8AC3E}">
        <p14:creationId xmlns:p14="http://schemas.microsoft.com/office/powerpoint/2010/main" val="3954736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30011"/>
            <a:ext cx="7137400" cy="2425700"/>
          </a:xfrm>
          <a:prstGeom prst="rect">
            <a:avLst/>
          </a:prstGeom>
        </p:spPr>
      </p:pic>
      <p:sp>
        <p:nvSpPr>
          <p:cNvPr id="9" name="TextBox 8">
            <a:extLst>
              <a:ext uri="{FF2B5EF4-FFF2-40B4-BE49-F238E27FC236}">
                <a16:creationId xmlns:a16="http://schemas.microsoft.com/office/drawing/2014/main" id="{99EF6D12-037C-52BF-A2D3-34A93CB65682}"/>
              </a:ext>
            </a:extLst>
          </p:cNvPr>
          <p:cNvSpPr txBox="1"/>
          <p:nvPr/>
        </p:nvSpPr>
        <p:spPr>
          <a:xfrm>
            <a:off x="899592"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extLst>
      <p:ext uri="{BB962C8B-B14F-4D97-AF65-F5344CB8AC3E}">
        <p14:creationId xmlns:p14="http://schemas.microsoft.com/office/powerpoint/2010/main" val="340273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p:txBody>
          <a:bodyPr/>
          <a:lstStyle/>
          <a:p>
            <a:pPr algn="l">
              <a:buFont typeface="+mj-lt"/>
              <a:buAutoNum type="arabicPeriod"/>
            </a:pPr>
            <a:r>
              <a:rPr lang="en-GB" b="0" i="0" u="none" strike="noStrike" dirty="0">
                <a:effectLst/>
              </a:rPr>
              <a:t>The </a:t>
            </a:r>
            <a:r>
              <a:rPr lang="en-GB" b="0" i="1" u="none" strike="noStrike" dirty="0">
                <a:effectLst/>
              </a:rPr>
              <a:t>data</a:t>
            </a:r>
            <a:r>
              <a:rPr lang="en-GB" b="0" i="0" u="none" strike="noStrike" dirty="0">
                <a:effectLst/>
              </a:rPr>
              <a:t> that we can learn from.</a:t>
            </a:r>
          </a:p>
          <a:p>
            <a:pPr algn="l">
              <a:buFont typeface="+mj-lt"/>
              <a:buAutoNum type="arabicPeriod"/>
            </a:pPr>
            <a:r>
              <a:rPr lang="en-GB" b="0" i="0" u="none" strike="noStrike" dirty="0">
                <a:effectLst/>
              </a:rPr>
              <a:t>A </a:t>
            </a:r>
            <a:r>
              <a:rPr lang="en-GB" b="0" i="1" u="none" strike="noStrike" dirty="0">
                <a:effectLst/>
              </a:rPr>
              <a:t>model</a:t>
            </a:r>
            <a:r>
              <a:rPr lang="en-GB" b="0" i="0" u="none" strike="noStrike" dirty="0">
                <a:effectLst/>
              </a:rPr>
              <a:t> of how to transform the data.</a:t>
            </a:r>
          </a:p>
          <a:p>
            <a:pPr algn="l">
              <a:buFont typeface="+mj-lt"/>
              <a:buAutoNum type="arabicPeriod"/>
            </a:pPr>
            <a:r>
              <a:rPr lang="en-GB" b="0" i="0" u="none" strike="noStrike" dirty="0">
                <a:effectLst/>
              </a:rPr>
              <a:t>An </a:t>
            </a:r>
            <a:r>
              <a:rPr lang="en-GB" b="0" i="1" u="none" strike="noStrike" dirty="0">
                <a:effectLst/>
              </a:rPr>
              <a:t>objective function</a:t>
            </a:r>
            <a:r>
              <a:rPr lang="en-GB" b="0" i="0" u="none" strike="noStrike" dirty="0">
                <a:effectLst/>
              </a:rPr>
              <a:t> that quantifies how well (or badly) the model is doing.</a:t>
            </a:r>
          </a:p>
          <a:p>
            <a:pPr algn="l">
              <a:buFont typeface="+mj-lt"/>
              <a:buAutoNum type="arabicPeriod"/>
            </a:pPr>
            <a:r>
              <a:rPr lang="en-GB" b="0" i="0" u="none" strike="noStrike" dirty="0">
                <a:effectLst/>
              </a:rPr>
              <a:t>An </a:t>
            </a:r>
            <a:r>
              <a:rPr lang="en-GB" b="0" i="1" u="none" strike="noStrike" dirty="0">
                <a:effectLst/>
              </a:rPr>
              <a:t>algorithm</a:t>
            </a:r>
            <a:r>
              <a:rPr lang="en-GB" b="0" i="0" u="none" strike="noStrike" dirty="0">
                <a:effectLst/>
              </a:rPr>
              <a:t> to adjust the model’s parameters to optimise the objective function.</a:t>
            </a:r>
          </a:p>
          <a:p>
            <a:endParaRPr lang="en-GB"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a:p>
        </p:txBody>
      </p:sp>
      <p:sp>
        <p:nvSpPr>
          <p:cNvPr id="6" name="TextBox 5">
            <a:extLst>
              <a:ext uri="{FF2B5EF4-FFF2-40B4-BE49-F238E27FC236}">
                <a16:creationId xmlns:a16="http://schemas.microsoft.com/office/drawing/2014/main" id="{2DBAD33D-25A2-C7D8-3EEF-B79E2B79CEF4}"/>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extLst>
      <p:ext uri="{BB962C8B-B14F-4D97-AF65-F5344CB8AC3E}">
        <p14:creationId xmlns:p14="http://schemas.microsoft.com/office/powerpoint/2010/main" val="1309853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altLang="en-US" sz="833">
                <a:latin typeface="Gill Sans MT" panose="020B0502020104020203" pitchFamily="34" charset="77"/>
              </a:rPr>
              <a:pPr/>
              <a:t>36</a:t>
            </a:fld>
            <a:endParaRPr lang="en-GB" altLang="en-US" sz="833">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58975"/>
            <a:ext cx="6997700" cy="233680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mc:Choice xmlns:a14="http://schemas.microsoft.com/office/drawing/2010/main"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Samples belong to two or more classes and we want to learn from </a:t>
                </a:r>
                <a:r>
                  <a:rPr lang="en-GB" altLang="en-US" dirty="0">
                    <a:solidFill>
                      <a:srgbClr val="FF0000"/>
                    </a:solidFill>
                    <a:latin typeface="Gill Sans MT" panose="020B0502020104020203" pitchFamily="34" charset="77"/>
                    <a:ea typeface="ＭＳ Ｐゴシック" panose="020B0600070205080204" pitchFamily="34" charset="-128"/>
                  </a:rPr>
                  <a:t>already labelled data </a:t>
                </a:r>
                <a:r>
                  <a:rPr lang="en-GB" altLang="en-US" dirty="0">
                    <a:latin typeface="Gill Sans MT" panose="020B0502020104020203" pitchFamily="34" charset="77"/>
                    <a:ea typeface="ＭＳ Ｐゴシック" panose="020B0600070205080204" pitchFamily="34" charset="-128"/>
                  </a:rPr>
                  <a:t>how to </a:t>
                </a:r>
                <a:r>
                  <a:rPr lang="en-GB" altLang="en-US"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altLang="en-US" dirty="0">
                    <a:latin typeface="Gill Sans MT" panose="020B0502020104020203" pitchFamily="34" charset="77"/>
                    <a:ea typeface="ＭＳ Ｐゴシック" panose="020B0600070205080204" pitchFamily="34" charset="-128"/>
                  </a:rPr>
                  <a:t>. </a:t>
                </a:r>
              </a:p>
              <a:p>
                <a:r>
                  <a:rPr lang="en-GB" altLang="en-US" dirty="0">
                    <a:latin typeface="Gill Sans MT" panose="020B0502020104020203" pitchFamily="34" charset="77"/>
                    <a:ea typeface="ＭＳ Ｐゴシック" panose="020B0600070205080204" pitchFamily="34" charset="-128"/>
                  </a:rPr>
                  <a:t>An example of classification problem would be the activity recognition example, in which the aim is to assign each input vector to one of a finite number of discrete categories.</a:t>
                </a:r>
              </a:p>
              <a:p>
                <a:r>
                  <a:rPr lang="en-GB" altLang="en-US"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categories and for each of the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altLang="en-US" dirty="0">
                  <a:latin typeface="Gill Sans MT" panose="020B0502020104020203" pitchFamily="34" charset="77"/>
                  <a:ea typeface="ＭＳ Ｐゴシック" panose="020B0600070205080204" pitchFamily="34" charset="-128"/>
                </a:endParaRPr>
              </a:p>
            </p:txBody>
          </p:sp>
        </mc:Choice>
        <mc:Fallback>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altLang="en-US" sz="833">
                <a:latin typeface="Gill Sans MT" panose="020B0502020104020203" pitchFamily="34" charset="77"/>
              </a:rPr>
              <a:pPr/>
              <a:t>37</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altLang="en-US" dirty="0">
                <a:ea typeface="ＭＳ Ｐゴシック" panose="020B0600070205080204" pitchFamily="34" charset="-128"/>
              </a:rPr>
              <a:t>If the desired output consists of one or more continuous variables, then the task is called regression. </a:t>
            </a:r>
          </a:p>
          <a:p>
            <a:r>
              <a:rPr lang="en-GB" altLang="en-US" dirty="0">
                <a:ea typeface="ＭＳ Ｐゴシック" panose="020B0600070205080204" pitchFamily="34" charset="-128"/>
              </a:rPr>
              <a:t>An example of regression problems:</a:t>
            </a:r>
          </a:p>
          <a:p>
            <a:pPr lvl="1"/>
            <a:r>
              <a:rPr lang="en-GB" sz="2000" b="0" i="0" u="none" strike="noStrike" dirty="0">
                <a:effectLst/>
              </a:rPr>
              <a:t>How long will it take for an AD patient to decline and have severe functional and cognitive impairment? (judging by previously seen data)</a:t>
            </a:r>
          </a:p>
          <a:p>
            <a:pPr lvl="1"/>
            <a:r>
              <a:rPr lang="en-GB" sz="2000" dirty="0"/>
              <a:t>How long will take for a patient to decline from one stage to another stage (in a neurodegenerative condition)?</a:t>
            </a:r>
            <a:endParaRPr lang="en-GB" sz="2000" b="0" i="0" u="none" strike="noStrike" dirty="0">
              <a:effectLst/>
            </a:endParaRPr>
          </a:p>
          <a:p>
            <a:endParaRPr lang="en-GB" altLang="en-US"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altLang="en-US" sz="833">
                <a:latin typeface="Gill Sans MT" panose="020B0502020104020203" pitchFamily="34" charset="77"/>
              </a:rPr>
              <a:pPr/>
              <a:t>38</a:t>
            </a:fld>
            <a:endParaRPr lang="en-GB" altLang="en-US" sz="833">
              <a:latin typeface="Gill Sans MT" panose="020B0502020104020203" pitchFamily="34" charset="7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mc:Choice xmlns:a14="http://schemas.microsoft.com/office/drawing/2010/main"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unsupervised learning the training data consists of a set of input </a:t>
                </a:r>
                <a:r>
                  <a:rPr lang="en-GB" altLang="en-US"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𝑥</m:t>
                    </m:r>
                  </m:oMath>
                </a14:m>
                <a:r>
                  <a:rPr lang="en-GB" altLang="en-US" dirty="0">
                    <a:latin typeface="Gill Sans MT" panose="020B0502020104020203" pitchFamily="34" charset="77"/>
                    <a:ea typeface="ＭＳ Ｐゴシック" panose="020B0600070205080204" pitchFamily="34" charset="-128"/>
                  </a:rPr>
                  <a:t> without any corresponding target values. </a:t>
                </a:r>
              </a:p>
              <a:p>
                <a:r>
                  <a:rPr lang="en-GB" altLang="en-US" dirty="0">
                    <a:latin typeface="Gill Sans MT" panose="020B0502020104020203" pitchFamily="34" charset="77"/>
                    <a:ea typeface="ＭＳ Ｐゴシック" panose="020B0600070205080204" pitchFamily="34" charset="-128"/>
                  </a:rPr>
                  <a:t>The goal in such problems may be to </a:t>
                </a:r>
                <a:r>
                  <a:rPr lang="en-GB" altLang="en-US" dirty="0">
                    <a:solidFill>
                      <a:srgbClr val="FF0000"/>
                    </a:solidFill>
                    <a:latin typeface="Gill Sans MT" panose="020B0502020104020203" pitchFamily="34" charset="77"/>
                    <a:ea typeface="ＭＳ Ｐゴシック" panose="020B0600070205080204" pitchFamily="34" charset="-128"/>
                  </a:rPr>
                  <a:t>discover groups of similar</a:t>
                </a:r>
                <a:r>
                  <a:rPr lang="en-GB" altLang="en-US" dirty="0">
                    <a:latin typeface="Gill Sans MT" panose="020B0502020104020203" pitchFamily="34" charset="77"/>
                    <a:ea typeface="ＭＳ Ｐゴシック" panose="020B0600070205080204" pitchFamily="34" charset="-128"/>
                  </a:rPr>
                  <a:t> examples within the data, where it is called clustering, or to </a:t>
                </a:r>
                <a:r>
                  <a:rPr lang="en-GB" altLang="en-US"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altLang="en-US" dirty="0">
                    <a:latin typeface="Gill Sans MT" panose="020B0502020104020203" pitchFamily="34" charset="77"/>
                    <a:ea typeface="ＭＳ Ｐゴシック" panose="020B0600070205080204" pitchFamily="34" charset="-128"/>
                  </a:rPr>
                  <a:t>within the input space, known as density estimation, or to </a:t>
                </a:r>
                <a:r>
                  <a:rPr lang="en-GB" altLang="en-US"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altLang="en-US" dirty="0">
                    <a:latin typeface="Gill Sans MT" panose="020B0502020104020203" pitchFamily="34" charset="77"/>
                    <a:ea typeface="ＭＳ Ｐゴシック" panose="020B0600070205080204" pitchFamily="34" charset="-128"/>
                  </a:rPr>
                  <a:t>down to two or three dimensions for the purpose of visualization</a:t>
                </a:r>
              </a:p>
            </p:txBody>
          </p:sp>
        </mc:Choice>
        <mc:Fallback>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772" t="-1223" r="-926"/>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altLang="en-US" sz="833">
                <a:latin typeface="Gill Sans MT" panose="020B0502020104020203" pitchFamily="34" charset="77"/>
              </a:rPr>
              <a:pPr/>
              <a:t>39</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209AAD38-C7E9-D006-B5BC-C058E339E0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altLang="x-none" smtClean="0"/>
              <a:pPr>
                <a:defRPr/>
              </a:pPr>
              <a:t>4</a:t>
            </a:fld>
            <a:endParaRPr lang="en-GB" altLang="x-none"/>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33364"/>
            <a:ext cx="7207250" cy="2762250"/>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altLang="en-US" sz="833">
                <a:latin typeface="Gill Sans MT" panose="020B0502020104020203" pitchFamily="34" charset="77"/>
              </a:rPr>
              <a:pPr/>
              <a:t>40</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D1FEECD6-E8F2-D660-944C-0CD81F4870AC}"/>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30011"/>
            <a:ext cx="5900192" cy="361564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115616" y="4783387"/>
            <a:ext cx="4572000" cy="230832"/>
          </a:xfrm>
          <a:prstGeom prst="rect">
            <a:avLst/>
          </a:prstGeom>
          <a:noFill/>
        </p:spPr>
        <p:txBody>
          <a:bodyPr wrap="square">
            <a:spAutoFit/>
          </a:bodyPr>
          <a:lstStyle/>
          <a:p>
            <a:r>
              <a:rPr lang="en-GB" sz="900" dirty="0">
                <a:latin typeface="Gill Sans MT" panose="020B0502020104020203" pitchFamily="34" charset="77"/>
              </a:rPr>
              <a:t>https://www4.stat.ncsu.edu/~boos/</a:t>
            </a:r>
            <a:r>
              <a:rPr lang="en-GB" sz="900" dirty="0" err="1">
                <a:latin typeface="Gill Sans MT" panose="020B0502020104020203" pitchFamily="34" charset="77"/>
              </a:rPr>
              <a:t>var.select</a:t>
            </a:r>
            <a:r>
              <a:rPr lang="en-GB" sz="900" dirty="0">
                <a:latin typeface="Gill Sans MT" panose="020B0502020104020203" pitchFamily="34" charset="77"/>
              </a:rPr>
              <a:t>/</a:t>
            </a:r>
            <a:r>
              <a:rPr lang="en-GB" sz="900" dirty="0" err="1">
                <a:latin typeface="Gill Sans MT" panose="020B0502020104020203" pitchFamily="34" charset="77"/>
              </a:rPr>
              <a:t>diabetes.html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a:p>
        </p:txBody>
      </p:sp>
      <p:pic>
        <p:nvPicPr>
          <p:cNvPr id="4" name="Picture 2">
            <a:extLst>
              <a:ext uri="{FF2B5EF4-FFF2-40B4-BE49-F238E27FC236}">
                <a16:creationId xmlns:a16="http://schemas.microsoft.com/office/drawing/2014/main" id="{85EB5B3B-B91D-7F74-B052-C153C31AF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915" y="2602971"/>
            <a:ext cx="6016169" cy="2768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C5ECE6-4E62-1DD5-F9E6-CFABBAA87E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23" r="9335"/>
          <a:stretch/>
        </p:blipFill>
        <p:spPr bwMode="auto">
          <a:xfrm>
            <a:off x="1563915" y="951074"/>
            <a:ext cx="5454606" cy="238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27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971600" y="1201316"/>
            <a:ext cx="6902600" cy="26720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080650"/>
            <a:ext cx="4556734" cy="422565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a:p>
        </p:txBody>
      </p:sp>
    </p:spTree>
    <p:extLst>
      <p:ext uri="{BB962C8B-B14F-4D97-AF65-F5344CB8AC3E}">
        <p14:creationId xmlns:p14="http://schemas.microsoft.com/office/powerpoint/2010/main" val="4149546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Training: is used to training the algorithms and determine their parameters (e.g. weights in a neural network).</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Validating: Once you have a collection of algorithms, you need to pick one algorithm. Sometimes the algorithm that performs best on the validation set is picked up. </a:t>
            </a:r>
          </a:p>
          <a:p>
            <a:pPr>
              <a:buFont typeface="Verdana" panose="020B0604030504040204" pitchFamily="34" charset="0"/>
              <a:buNone/>
            </a:pPr>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Testing: Once a an algorithm is chosen but we don't know yet how it</a:t>
            </a:r>
            <a:r>
              <a:rPr lang="en-GB" altLang="en-GB">
                <a:latin typeface="Gill Sans MT" panose="020B0502020104020203" pitchFamily="34" charset="77"/>
                <a:ea typeface="ＭＳ Ｐゴシック" panose="020B0600070205080204" pitchFamily="34" charset="-128"/>
              </a:rPr>
              <a:t>’</a:t>
            </a:r>
            <a:r>
              <a:rPr lang="en-GB" altLang="en-US">
                <a:latin typeface="Gill Sans MT" panose="020B0502020104020203" pitchFamily="34" charset="77"/>
                <a:ea typeface="ＭＳ Ｐゴシック" panose="020B0600070205080204" pitchFamily="34" charset="-128"/>
              </a:rPr>
              <a:t>s performance on real-world data. We can apply the chosen algorithm to a test set in order to see its performance on unseen data.</a:t>
            </a:r>
          </a:p>
          <a:p>
            <a:r>
              <a:rPr lang="en-GB" altLang="en-US">
                <a:latin typeface="Gill Sans MT" panose="020B0502020104020203" pitchFamily="34" charset="77"/>
                <a:ea typeface="ＭＳ Ｐゴシック" panose="020B0600070205080204" pitchFamily="34" charset="-128"/>
              </a:rPr>
              <a:t>How to divide the data? e.g. 60%, 20%, 20%</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altLang="en-US" sz="833">
                <a:latin typeface="Gill Sans MT" panose="020B0502020104020203" pitchFamily="34" charset="77"/>
              </a:rPr>
              <a:pPr/>
              <a:t>46</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AD600623-4123-92A3-55AB-0C5CD8261BB3}"/>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A11A-2EC9-564D-BC85-C1EBC8697817}"/>
              </a:ext>
            </a:extLst>
          </p:cNvPr>
          <p:cNvSpPr>
            <a:spLocks noGrp="1"/>
          </p:cNvSpPr>
          <p:nvPr>
            <p:ph type="title"/>
          </p:nvPr>
        </p:nvSpPr>
        <p:spPr/>
        <p:txBody>
          <a:bodyPr/>
          <a:lstStyle/>
          <a:p>
            <a:r>
              <a:rPr lang="en-US" dirty="0"/>
              <a:t>Computational graphs</a:t>
            </a:r>
          </a:p>
        </p:txBody>
      </p:sp>
      <p:sp>
        <p:nvSpPr>
          <p:cNvPr id="3" name="Slide Number Placeholder 2">
            <a:extLst>
              <a:ext uri="{FF2B5EF4-FFF2-40B4-BE49-F238E27FC236}">
                <a16:creationId xmlns:a16="http://schemas.microsoft.com/office/drawing/2014/main" id="{40A075CF-5B39-8A4D-8A63-31A9099999C9}"/>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a:p>
        </p:txBody>
      </p:sp>
      <p:pic>
        <p:nvPicPr>
          <p:cNvPr id="5" name="Picture 4" descr="Shape, circle&#10;&#10;Description automatically generated">
            <a:extLst>
              <a:ext uri="{FF2B5EF4-FFF2-40B4-BE49-F238E27FC236}">
                <a16:creationId xmlns:a16="http://schemas.microsoft.com/office/drawing/2014/main" id="{B98B3E9B-1174-664B-9BAD-B22C0B9FB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56049"/>
            <a:ext cx="7620000" cy="4136039"/>
          </a:xfrm>
          <a:prstGeom prst="rect">
            <a:avLst/>
          </a:prstGeom>
        </p:spPr>
      </p:pic>
      <p:sp>
        <p:nvSpPr>
          <p:cNvPr id="6" name="TextBox 5">
            <a:extLst>
              <a:ext uri="{FF2B5EF4-FFF2-40B4-BE49-F238E27FC236}">
                <a16:creationId xmlns:a16="http://schemas.microsoft.com/office/drawing/2014/main" id="{C289C13D-CA73-2A47-9A7C-29CDA20F8352}"/>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4266838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mc:Choice xmlns:a14="http://schemas.microsoft.com/office/drawing/2010/main"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general, a learning problem considers a set of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of data and then tries to predict properties of </a:t>
                </a:r>
                <a:r>
                  <a:rPr lang="en-GB" altLang="en-US" dirty="0">
                    <a:ea typeface="ＭＳ Ｐゴシック" panose="020B0600070205080204" pitchFamily="34" charset="-128"/>
                  </a:rPr>
                  <a:t>previously unseen</a:t>
                </a:r>
                <a:r>
                  <a:rPr lang="en-GB" altLang="en-US" dirty="0">
                    <a:latin typeface="Gill Sans MT" panose="020B0502020104020203" pitchFamily="34" charset="77"/>
                    <a:ea typeface="ＭＳ Ｐゴシック" panose="020B0600070205080204" pitchFamily="34" charset="-128"/>
                  </a:rPr>
                  <a:t> data. </a:t>
                </a:r>
              </a:p>
              <a:p>
                <a:r>
                  <a:rPr lang="en-GB" altLang="en-US"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𝑚𝑢𝑙𝑡𝑖</m:t>
                    </m:r>
                    <m:r>
                      <a:rPr lang="en-GB" altLang="en-US" i="1" dirty="0" smtClean="0">
                        <a:solidFill>
                          <a:srgbClr val="FF0000"/>
                        </a:solidFill>
                        <a:latin typeface="Cambria Math" panose="02040503050406030204" pitchFamily="18" charset="0"/>
                        <a:ea typeface="ＭＳ Ｐゴシック" panose="020B0600070205080204" pitchFamily="34" charset="-128"/>
                      </a:rPr>
                      <m:t>−</m:t>
                    </m:r>
                    <m:r>
                      <a:rPr lang="en-GB" altLang="en-US" i="1" dirty="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altLang="en-US" i="1" dirty="0">
                        <a:latin typeface="Cambria Math" panose="02040503050406030204" pitchFamily="18" charset="0"/>
                        <a:ea typeface="ＭＳ Ｐゴシック" panose="020B0600070205080204" pitchFamily="34" charset="-128"/>
                      </a:rPr>
                      <m:t> </m:t>
                    </m:r>
                  </m:oMath>
                </a14:m>
                <a:r>
                  <a:rPr lang="en-GB" altLang="en-US" dirty="0">
                    <a:latin typeface="Gill Sans MT" panose="020B0502020104020203" pitchFamily="34" charset="77"/>
                    <a:ea typeface="ＭＳ Ｐゴシック" panose="020B0600070205080204" pitchFamily="34" charset="-128"/>
                  </a:rPr>
                  <a:t>entry (aka multivariate data), it is said that the data has several </a:t>
                </a:r>
                <a:r>
                  <a:rPr lang="en-GB" altLang="en-US" dirty="0">
                    <a:solidFill>
                      <a:srgbClr val="FF0000"/>
                    </a:solidFill>
                    <a:latin typeface="Gill Sans MT" panose="020B0502020104020203" pitchFamily="34" charset="77"/>
                    <a:ea typeface="ＭＳ Ｐゴシック" panose="020B0600070205080204" pitchFamily="34" charset="-128"/>
                  </a:rPr>
                  <a:t>attributes or features</a:t>
                </a:r>
                <a:r>
                  <a:rPr lang="en-GB" altLang="en-US" dirty="0">
                    <a:latin typeface="Gill Sans MT" panose="020B0502020104020203" pitchFamily="34" charset="77"/>
                    <a:ea typeface="ＭＳ Ｐゴシック" panose="020B0600070205080204" pitchFamily="34" charset="-128"/>
                  </a:rPr>
                  <a:t>.</a:t>
                </a:r>
              </a:p>
            </p:txBody>
          </p:sp>
        </mc:Choice>
        <mc:Fallback>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772" t="-1223" r="-1698"/>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altLang="en-US" sz="833">
                <a:latin typeface="Gill Sans MT" panose="020B0502020104020203" pitchFamily="34" charset="77"/>
              </a:rPr>
              <a:pPr/>
              <a:t>48</a:t>
            </a:fld>
            <a:endParaRPr lang="en-GB" altLang="en-US" sz="833">
              <a:latin typeface="Gill Sans MT" panose="020B0502020104020203" pitchFamily="34" charset="7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altLang="en-US" sz="833">
                <a:latin typeface="Gill Sans MT" panose="020B0502020104020203" pitchFamily="34" charset="77"/>
              </a:rPr>
              <a:pPr/>
              <a:t>49</a:t>
            </a:fld>
            <a:endParaRPr lang="en-GB" altLang="en-US" sz="833">
              <a:latin typeface="Gill Sans MT" panose="020B0502020104020203" pitchFamily="34" charset="77"/>
            </a:endParaRPr>
          </a:p>
        </p:txBody>
      </p:sp>
      <p:pic>
        <p:nvPicPr>
          <p:cNvPr id="26627" name="Picture 4" descr="Clustering6.png">
            <a:extLst>
              <a:ext uri="{FF2B5EF4-FFF2-40B4-BE49-F238E27FC236}">
                <a16:creationId xmlns:a16="http://schemas.microsoft.com/office/drawing/2014/main" id="{20E57536-D458-1790-BDCC-AC7423C5A8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1066" y="684736"/>
            <a:ext cx="4428040" cy="227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descr="datalabeled.png">
            <a:extLst>
              <a:ext uri="{FF2B5EF4-FFF2-40B4-BE49-F238E27FC236}">
                <a16:creationId xmlns:a16="http://schemas.microsoft.com/office/drawing/2014/main" id="{131D05E3-7620-2649-658E-CF0B732DB8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957396"/>
            <a:ext cx="3380637" cy="253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dirty="0"/>
              <a:t>For example, in German:</a:t>
            </a:r>
          </a:p>
          <a:p>
            <a:pPr lvl="1"/>
            <a:r>
              <a:rPr lang="en-GB" sz="2000" dirty="0"/>
              <a:t>you have to distinguish between “the” and “a” articles</a:t>
            </a:r>
          </a:p>
          <a:p>
            <a:pPr lvl="1"/>
            <a:r>
              <a:rPr lang="en-GB" sz="2000" dirty="0"/>
              <a:t>and then each one has </a:t>
            </a:r>
            <a:r>
              <a:rPr lang="en-GB" sz="2000" dirty="0">
                <a:solidFill>
                  <a:srgbClr val="C00000"/>
                </a:solidFill>
              </a:rPr>
              <a:t>four case forms</a:t>
            </a:r>
          </a:p>
          <a:p>
            <a:pPr lvl="1"/>
            <a:r>
              <a:rPr lang="en-GB" sz="2000" dirty="0">
                <a:solidFill>
                  <a:srgbClr val="C00000"/>
                </a:solidFill>
              </a:rPr>
              <a:t>three</a:t>
            </a:r>
            <a:r>
              <a:rPr lang="en-GB" sz="2000" dirty="0"/>
              <a:t> genders </a:t>
            </a:r>
          </a:p>
          <a:p>
            <a:pPr lvl="1"/>
            <a:r>
              <a:rPr lang="en-GB" sz="2000" dirty="0"/>
              <a:t>and </a:t>
            </a:r>
            <a:r>
              <a:rPr lang="en-GB" sz="2000" dirty="0">
                <a:solidFill>
                  <a:srgbClr val="C00000"/>
                </a:solidFill>
              </a:rPr>
              <a:t>singular and plural forms </a:t>
            </a:r>
          </a:p>
          <a:p>
            <a:pPr lvl="1"/>
            <a:r>
              <a:rPr lang="en-GB" sz="2000" dirty="0"/>
              <a:t>and then the </a:t>
            </a:r>
            <a:r>
              <a:rPr lang="en-GB" sz="2000" dirty="0">
                <a:solidFill>
                  <a:srgbClr val="C00000"/>
                </a:solidFill>
              </a:rPr>
              <a:t>adjectives have to agree </a:t>
            </a:r>
          </a:p>
          <a:p>
            <a:pPr lvl="1"/>
            <a:r>
              <a:rPr lang="en-GB" sz="2000" dirty="0"/>
              <a:t>and then there are verbs! </a:t>
            </a:r>
          </a:p>
          <a:p>
            <a:pPr lvl="1"/>
            <a:r>
              <a:rPr lang="en-GB" sz="2000" dirty="0"/>
              <a:t>or, take this as an example: </a:t>
            </a:r>
          </a:p>
          <a:p>
            <a:pPr marL="380985" lvl="1" indent="0">
              <a:buNone/>
            </a:pPr>
            <a:r>
              <a:rPr lang="en-GB"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altLang="x-none" smtClean="0"/>
              <a:pPr>
                <a:defRPr/>
              </a:pPr>
              <a:t>5</a:t>
            </a:fld>
            <a:endParaRPr lang="en-GB" altLang="x-none"/>
          </a:p>
        </p:txBody>
      </p:sp>
      <p:sp>
        <p:nvSpPr>
          <p:cNvPr id="5" name="Rectangle 4">
            <a:extLst>
              <a:ext uri="{FF2B5EF4-FFF2-40B4-BE49-F238E27FC236}">
                <a16:creationId xmlns:a16="http://schemas.microsoft.com/office/drawing/2014/main" id="{71344602-F73D-4D49-96AF-8FE1CB42646E}"/>
              </a:ext>
            </a:extLst>
          </p:cNvPr>
          <p:cNvSpPr/>
          <p:nvPr/>
        </p:nvSpPr>
        <p:spPr>
          <a:xfrm>
            <a:off x="611560" y="525977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5330003" y="3693344"/>
            <a:ext cx="2040228" cy="1146855"/>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076804" y="4831576"/>
            <a:ext cx="731290" cy="271934"/>
          </a:xfrm>
          <a:prstGeom prst="rect">
            <a:avLst/>
          </a:prstGeom>
          <a:noFill/>
        </p:spPr>
        <p:txBody>
          <a:bodyPr wrap="none" rtlCol="0">
            <a:spAutoFit/>
          </a:bodyPr>
          <a:lstStyle/>
          <a:p>
            <a:r>
              <a:rPr lang="en-GB" sz="1167" i="1" dirty="0">
                <a:latin typeface="+mj-lt"/>
              </a:rPr>
              <a:t>(</a:t>
            </a:r>
            <a:r>
              <a:rPr lang="en-GB" sz="1167" i="1" dirty="0" err="1">
                <a:latin typeface="+mj-lt"/>
              </a:rPr>
              <a:t>biáng</a:t>
            </a:r>
            <a:r>
              <a:rPr lang="en-GB" sz="1167" i="1" dirty="0">
                <a:latin typeface="+mj-lt"/>
              </a:rPr>
              <a:t>)</a:t>
            </a:r>
            <a:endParaRPr lang="en-GB" sz="1167"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altLang="en-US" sz="2333" dirty="0">
                <a:ea typeface="ＭＳ Ｐゴシック" panose="020B0600070205080204" pitchFamily="34" charset="-128"/>
              </a:rPr>
              <a:t>The problem that needs to be solved in clustering:</a:t>
            </a:r>
          </a:p>
          <a:p>
            <a:pPr lvl="1"/>
            <a:r>
              <a:rPr lang="en-GB" altLang="en-US" sz="2333" dirty="0">
                <a:ea typeface="ＭＳ Ｐゴシック" panose="020B0600070205080204" pitchFamily="34" charset="-128"/>
              </a:rPr>
              <a:t>For example, given a dataset, if we knew that there were 3 types of data, but did not have access to a taxonomist (i.e. labels) to directly identify them: we could try a clustering task.</a:t>
            </a:r>
          </a:p>
          <a:p>
            <a:pPr lvl="1"/>
            <a:r>
              <a:rPr lang="en-GB" altLang="en-US" sz="2333"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mc:Choice xmlns:a14="http://schemas.microsoft.com/office/drawing/2010/main"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𝐾𝑀𝑒𝑎𝑛𝑠</m:t>
                    </m:r>
                  </m:oMath>
                </a14:m>
                <a:r>
                  <a:rPr lang="en-GB" altLang="en-US" dirty="0">
                    <a:latin typeface="Gill Sans MT" panose="020B0502020104020203" pitchFamily="34" charset="77"/>
                    <a:ea typeface="ＭＳ Ｐゴシック" panose="020B0600070205080204" pitchFamily="34" charset="-128"/>
                  </a:rPr>
                  <a:t> algorithm clusters data by trying to separate samples in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solidFill>
                      <a:srgbClr val="FF0000"/>
                    </a:solidFill>
                    <a:latin typeface="Gill Sans MT" panose="020B0502020104020203" pitchFamily="34" charset="77"/>
                    <a:ea typeface="ＭＳ Ｐゴシック" panose="020B0600070205080204" pitchFamily="34" charset="-128"/>
                  </a:rPr>
                  <a:t> groups of equal variance</a:t>
                </a:r>
                <a:r>
                  <a:rPr lang="en-GB" altLang="en-US"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altLang="en-US" dirty="0">
                    <a:latin typeface="Gill Sans MT" panose="020B0502020104020203" pitchFamily="34" charset="77"/>
                    <a:ea typeface="ＭＳ Ｐゴシック" panose="020B0600070205080204" pitchFamily="34" charset="-128"/>
                  </a:rPr>
                  <a:t>This algorithm requires the number of clusters to be specified. It scales well to large number of samples and has been used across a large range of application areas in many different fields.</a:t>
                </a:r>
              </a:p>
              <a:p>
                <a:r>
                  <a:rPr lang="en-GB" altLang="en-US" dirty="0">
                    <a:latin typeface="Gill Sans MT" panose="020B0502020104020203" pitchFamily="34" charset="77"/>
                    <a:ea typeface="ＭＳ Ｐゴシック" panose="020B0600070205080204" pitchFamily="34" charset="-128"/>
                  </a:rPr>
                  <a:t>The k-means algorithm divides a set of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𝑁</m:t>
                    </m:r>
                  </m:oMath>
                </a14:m>
                <a:r>
                  <a:rPr lang="en-GB" altLang="en-US" dirty="0">
                    <a:latin typeface="Gill Sans MT" panose="020B0502020104020203" pitchFamily="34" charset="77"/>
                    <a:ea typeface="ＭＳ Ｐゴシック" panose="020B0600070205080204" pitchFamily="34" charset="-128"/>
                  </a:rPr>
                  <a:t> samples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into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m:t>
                    </m:r>
                  </m:oMath>
                </a14:m>
                <a:r>
                  <a:rPr lang="en-GB" altLang="en-US" dirty="0">
                    <a:latin typeface="Gill Sans MT" panose="020B0502020104020203" pitchFamily="34" charset="77"/>
                    <a:ea typeface="ＭＳ Ｐゴシック" panose="020B0600070205080204" pitchFamily="34" charset="-128"/>
                  </a:rPr>
                  <a:t> disjoint clusters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𝐶</m:t>
                    </m:r>
                  </m:oMath>
                </a14:m>
                <a:r>
                  <a:rPr lang="en-GB" altLang="en-US" dirty="0">
                    <a:latin typeface="Gill Sans MT" panose="020B0502020104020203" pitchFamily="34" charset="77"/>
                    <a:ea typeface="ＭＳ Ｐゴシック" panose="020B0600070205080204" pitchFamily="34" charset="-128"/>
                  </a:rPr>
                  <a:t>, each described by the mean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𝜇</m:t>
                    </m:r>
                    <m:r>
                      <a:rPr lang="en-GB" altLang="en-US" i="1" baseline="-25000" dirty="0" err="1">
                        <a:latin typeface="Cambria Math" panose="02040503050406030204" pitchFamily="18" charset="0"/>
                        <a:ea typeface="ＭＳ Ｐゴシック" panose="020B0600070205080204" pitchFamily="34" charset="-128"/>
                      </a:rPr>
                      <m:t>𝑗</m:t>
                    </m:r>
                  </m:oMath>
                </a14:m>
                <a:r>
                  <a:rPr lang="en-GB" altLang="en-US" dirty="0">
                    <a:latin typeface="Gill Sans MT" panose="020B0502020104020203" pitchFamily="34" charset="77"/>
                    <a:ea typeface="ＭＳ Ｐゴシック" panose="020B0600070205080204" pitchFamily="34" charset="-128"/>
                  </a:rPr>
                  <a:t> of the samples in the cluster. </a:t>
                </a:r>
              </a:p>
            </p:txBody>
          </p:sp>
        </mc:Choice>
        <mc:Fallback>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altLang="en-US" sz="833">
                <a:latin typeface="Gill Sans MT" panose="020B0502020104020203" pitchFamily="34" charset="77"/>
              </a:rPr>
              <a:pPr/>
              <a:t>51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E2712DB4-0A81-BEAF-44D1-2417043A54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057300"/>
            <a:ext cx="5231234" cy="4014019"/>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a:t>
            </a:r>
          </a:p>
        </p:txBody>
      </p:sp>
      <mc:AlternateContent xmlns:mc="http://schemas.openxmlformats.org/markup-compatibility/2006">
        <mc:Choice xmlns:a14="http://schemas.microsoft.com/office/drawing/2010/main"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means are commonly called the cluster </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centroids</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 note that they are not, in general, points from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although they live in the same space. </a:t>
                </a:r>
              </a:p>
              <a:p>
                <a:r>
                  <a:rPr lang="en-GB" altLang="en-US"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altLang="en-US" dirty="0">
                  <a:latin typeface="Gill Sans MT" panose="020B0502020104020203" pitchFamily="34" charset="77"/>
                  <a:ea typeface="ＭＳ Ｐゴシック" panose="020B0600070205080204" pitchFamily="34" charset="-128"/>
                </a:endParaRPr>
              </a:p>
            </p:txBody>
          </p:sp>
        </mc:Choice>
        <mc:Fallback>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altLang="en-US" sz="833">
                <a:latin typeface="Gill Sans MT" panose="020B0502020104020203" pitchFamily="34" charset="77"/>
              </a:rPr>
              <a:pPr/>
              <a:t>53</a:t>
            </a:fld>
            <a:endParaRPr lang="en-GB" altLang="en-US" sz="833">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827584" y="2641476"/>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𝑛</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min</m:t>
                              </m:r>
                            </m:fName>
                            <m:e>
                              <m:r>
                                <a:rPr lang="en-GB"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rPr>
                                            <m:t>𝑗</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ea typeface="Cambria Math" panose="02040503050406030204" pitchFamily="18" charset="0"/>
                                            </a:rPr>
                                            <m:t>𝑖</m:t>
                                          </m:r>
                                        </m:sub>
                                      </m:sSub>
                                    </m:e>
                                  </m:d>
                                </m:e>
                                <m:sup>
                                  <m:r>
                                    <a:rPr lang="en-GB" i="1">
                                      <a:latin typeface="Cambria Math" panose="02040503050406030204" pitchFamily="18" charset="0"/>
                                    </a:rPr>
                                    <m:t>2</m:t>
                                  </m:r>
                                </m:sup>
                              </m:sSup>
                              <m:r>
                                <a:rPr lang="en-GB" i="1">
                                  <a:latin typeface="Cambria Math" panose="02040503050406030204" pitchFamily="18" charset="0"/>
                                </a:rPr>
                                <m:t>)</m:t>
                              </m:r>
                            </m:e>
                          </m:func>
                        </m:e>
                      </m:nary>
                    </m:oMath>
                  </m:oMathPara>
                </a14:m>
                <a:endParaRPr lang="en-GB"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827584" y="2641476"/>
                <a:ext cx="2085956" cy="756426"/>
              </a:xfrm>
              <a:prstGeom prst="rect">
                <a:avLst/>
              </a:prstGeom>
              <a:blipFill>
                <a:blip r:embed="rId3"/>
                <a:stretch>
                  <a:fillRect l="-39394" t="-116393" r="-3030" b="-1770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1331640" y="3207973"/>
                <a:ext cx="547586" cy="232756"/>
              </a:xfrm>
              <a:prstGeom prst="rect">
                <a:avLst/>
              </a:prstGeom>
              <a:noFill/>
            </p:spPr>
            <p:txBody>
              <a:bodyPr wrap="none" lIns="0" tIns="0" rIns="0" bIns="0"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𝜇</m:t>
                        </m:r>
                      </m:e>
                      <m:sub>
                        <m:r>
                          <a:rPr lang="en-GB" sz="1400" i="1">
                            <a:latin typeface="Cambria Math" panose="02040503050406030204" pitchFamily="18" charset="0"/>
                          </a:rPr>
                          <m:t>𝑗</m:t>
                        </m:r>
                      </m:sub>
                    </m:sSub>
                    <m:r>
                      <a:rPr lang="en-GB" sz="140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𝐶</m:t>
                    </m:r>
                  </m:oMath>
                </a14:m>
                <a:r>
                  <a:rPr lang="en-GB" sz="1400" dirty="0"/>
                  <a:t> </a:t>
                </a:r>
                <a:endParaRPr lang="en-GB"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1331640" y="3207973"/>
                <a:ext cx="547586" cy="232756"/>
              </a:xfrm>
              <a:prstGeom prst="rect">
                <a:avLst/>
              </a:prstGeom>
              <a:blipFill>
                <a:blip r:embed="rId4"/>
                <a:stretch>
                  <a:fillRect l="-11364" b="-26316"/>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7127" y="2594187"/>
            <a:ext cx="3600400" cy="276265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mc:Choice xmlns:a14="http://schemas.microsoft.com/office/drawing/2010/main"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K-means has three steps. </a:t>
                </a:r>
              </a:p>
              <a:p>
                <a:r>
                  <a:rPr lang="en-GB" altLang="en-US"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a:t>
                </a:r>
              </a:p>
              <a:p>
                <a:r>
                  <a:rPr lang="en-GB" altLang="en-US" dirty="0">
                    <a:latin typeface="Gill Sans MT" panose="020B0502020104020203" pitchFamily="34" charset="77"/>
                    <a:ea typeface="ＭＳ Ｐゴシック" panose="020B0600070205080204" pitchFamily="34" charset="-128"/>
                  </a:rPr>
                  <a:t>After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𝑖𝑛𝑖𝑡𝑖𝑎𝑙𝑖𝑠𝑎𝑡𝑖𝑜𝑛</m:t>
                    </m:r>
                  </m:oMath>
                </a14:m>
                <a:r>
                  <a:rPr lang="en-GB" altLang="en-US" dirty="0">
                    <a:latin typeface="Gill Sans MT" panose="020B0502020104020203" pitchFamily="34" charset="77"/>
                    <a:ea typeface="ＭＳ Ｐゴシック" panose="020B0600070205080204" pitchFamily="34" charset="-128"/>
                  </a:rPr>
                  <a:t>, K-means consists of looping between the two other steps. </a:t>
                </a:r>
              </a:p>
              <a:p>
                <a:r>
                  <a:rPr lang="en-GB" altLang="en-US"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of the samples assigned to each previous centroid. </a:t>
                </a:r>
              </a:p>
              <a:p>
                <a:r>
                  <a:rPr lang="en-GB" altLang="en-US"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772" t="-1223" r="-463"/>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altLang="en-US" sz="833">
                <a:latin typeface="Gill Sans MT" panose="020B0502020104020203" pitchFamily="34" charset="77"/>
              </a:rPr>
              <a:pPr/>
              <a:t>54</a:t>
            </a:fld>
            <a:endParaRPr lang="en-GB" altLang="en-US" sz="833">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altLang="en-US" dirty="0">
                <a:ea typeface="ＭＳ Ｐゴシック" panose="020B0600070205080204" pitchFamily="34" charset="-128"/>
              </a:rPr>
              <a:t>First the initial cluster for each of t</a:t>
            </a:r>
            <a:r>
              <a:rPr lang="en-GB" altLang="en-US" dirty="0">
                <a:latin typeface="Gill Sans MT" panose="020B0502020104020203" pitchFamily="34" charset="77"/>
                <a:ea typeface="ＭＳ Ｐゴシック" panose="020B0600070205080204" pitchFamily="34" charset="-128"/>
              </a:rPr>
              <a:t>he points is calculated using the current centroids. </a:t>
            </a:r>
          </a:p>
          <a:p>
            <a:r>
              <a:rPr lang="en-GB" altLang="en-US" dirty="0">
                <a:latin typeface="Gill Sans MT" panose="020B0502020104020203" pitchFamily="34" charset="77"/>
                <a:ea typeface="ＭＳ Ｐゴシック" panose="020B0600070205080204" pitchFamily="34" charset="-128"/>
              </a:rPr>
              <a:t>Secondly, the centroids are </a:t>
            </a:r>
            <a:r>
              <a:rPr lang="en-GB" altLang="en-US" dirty="0">
                <a:solidFill>
                  <a:srgbClr val="FF0000"/>
                </a:solidFill>
                <a:latin typeface="Gill Sans MT" panose="020B0502020104020203" pitchFamily="34" charset="77"/>
                <a:ea typeface="ＭＳ Ｐゴシック" panose="020B0600070205080204" pitchFamily="34" charset="-128"/>
              </a:rPr>
              <a:t>updated to the mean of each </a:t>
            </a:r>
            <a:r>
              <a:rPr lang="en-GB" altLang="en-US" dirty="0">
                <a:solidFill>
                  <a:srgbClr val="FF0000"/>
                </a:solidFill>
                <a:ea typeface="ＭＳ Ｐゴシック" panose="020B0600070205080204" pitchFamily="34" charset="-128"/>
              </a:rPr>
              <a:t>segment</a:t>
            </a:r>
            <a:r>
              <a:rPr lang="en-GB" altLang="en-US" dirty="0">
                <a:latin typeface="Gill Sans MT" panose="020B0502020104020203" pitchFamily="34" charset="77"/>
                <a:ea typeface="ＭＳ Ｐゴシック" panose="020B0600070205080204" pitchFamily="34" charset="-128"/>
              </a:rPr>
              <a:t>.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The algorithm then repeats this until a </a:t>
            </a:r>
            <a:r>
              <a:rPr lang="en-GB" altLang="en-US" dirty="0">
                <a:solidFill>
                  <a:srgbClr val="FF0000"/>
                </a:solidFill>
                <a:latin typeface="Gill Sans MT" panose="020B0502020104020203" pitchFamily="34" charset="77"/>
                <a:ea typeface="ＭＳ Ｐゴシック" panose="020B0600070205080204" pitchFamily="34" charset="-128"/>
              </a:rPr>
              <a:t>stopping criterion </a:t>
            </a:r>
            <a:r>
              <a:rPr lang="en-GB" altLang="en-US" dirty="0">
                <a:latin typeface="Gill Sans MT" panose="020B0502020104020203" pitchFamily="34" charset="77"/>
                <a:ea typeface="ＭＳ Ｐゴシック" panose="020B0600070205080204" pitchFamily="34" charset="-128"/>
              </a:rPr>
              <a:t>is fulfilled (e.g. error rate below a certain threshold). </a:t>
            </a:r>
          </a:p>
          <a:p>
            <a:r>
              <a:rPr lang="en-GB" altLang="en-US"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altLang="en-US" sz="833">
                <a:latin typeface="Gill Sans MT" panose="020B0502020104020203" pitchFamily="34" charset="77"/>
              </a:rPr>
              <a:pPr/>
              <a:t>55</a:t>
            </a:fld>
            <a:endParaRPr lang="en-GB" altLang="en-US" sz="833">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Given enough time, K-means will always converge, however this may be to a local minimum. This is highly dependent on the initialisation of the centroids. </a:t>
            </a:r>
          </a:p>
          <a:p>
            <a:r>
              <a:rPr lang="en-GB" altLang="en-US"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altLang="en-US"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altLang="en-US" dirty="0">
                <a:latin typeface="Gill Sans MT" panose="020B0502020104020203" pitchFamily="34" charset="77"/>
                <a:ea typeface="ＭＳ Ｐゴシック" panose="020B0600070205080204" pitchFamily="34" charset="-128"/>
              </a:rPr>
              <a:t> (more on this in the coming days).</a:t>
            </a:r>
          </a:p>
          <a:p>
            <a:endParaRPr lang="en-GB" altLang="en-US"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altLang="en-US" sz="833">
                <a:latin typeface="Gill Sans MT" panose="020B0502020104020203" pitchFamily="34" charset="77"/>
              </a:rPr>
              <a:pPr/>
              <a:t>56</a:t>
            </a:fld>
            <a:endParaRPr lang="en-GB" altLang="en-US" sz="833">
              <a:latin typeface="Gill Sans MT" panose="020B0502020104020203" pitchFamily="34"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altLang="en-US" dirty="0" err="1">
                <a:latin typeface="Gill Sans MT" panose="020B0502020104020203" pitchFamily="34" charset="77"/>
                <a:ea typeface="ＭＳ Ｐゴシック" panose="020B0600070205080204" pitchFamily="34" charset="-128"/>
              </a:rPr>
              <a:t>init</a:t>
            </a:r>
            <a:r>
              <a:rPr lang="en-GB" altLang="en-US" dirty="0">
                <a:latin typeface="Gill Sans MT" panose="020B0502020104020203" pitchFamily="34" charset="77"/>
                <a:ea typeface="ＭＳ Ｐゴシック" panose="020B0600070205080204" pitchFamily="34" charset="-128"/>
              </a:rPr>
              <a:t>='</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parameter). </a:t>
            </a:r>
          </a:p>
          <a:p>
            <a:r>
              <a:rPr lang="en-GB" altLang="en-US" dirty="0">
                <a:latin typeface="Gill Sans MT" panose="020B0502020104020203" pitchFamily="34" charset="77"/>
                <a:ea typeface="ＭＳ Ｐゴシック" panose="020B0600070205080204" pitchFamily="34" charset="-128"/>
              </a:rPr>
              <a:t>This initializes the centroids to be (generally) distant from each other, leading to provably better results than random initialisation, as shown in the reference.</a:t>
            </a:r>
          </a:p>
          <a:p>
            <a:endParaRPr lang="en-GB"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sp>
        <p:nvSpPr>
          <p:cNvPr id="5" name="TextBox 4">
            <a:extLst>
              <a:ext uri="{FF2B5EF4-FFF2-40B4-BE49-F238E27FC236}">
                <a16:creationId xmlns:a16="http://schemas.microsoft.com/office/drawing/2014/main" id="{B24028E4-C54C-AC89-51E7-686C45E05400}"/>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extLst>
      <p:ext uri="{BB962C8B-B14F-4D97-AF65-F5344CB8AC3E}">
        <p14:creationId xmlns:p14="http://schemas.microsoft.com/office/powerpoint/2010/main" val="2650776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mc:Choice xmlns:a14="http://schemas.microsoft.com/office/drawing/2010/main"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Before you need to install sci-kit learn</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𝑒𝑎𝑠𝑦</m:t>
                    </m:r>
                    <m:r>
                      <a:rPr lang="en-GB" altLang="en-US" i="1" dirty="0" err="1">
                        <a:latin typeface="Cambria Math" panose="02040503050406030204" pitchFamily="18" charset="0"/>
                        <a:ea typeface="ＭＳ Ｐゴシック" panose="020B0600070205080204" pitchFamily="34" charset="-128"/>
                      </a:rPr>
                      <m:t>_</m:t>
                    </m:r>
                    <m:r>
                      <a:rPr lang="en-GB" altLang="en-US" i="1" dirty="0" err="1">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𝑝𝑖𝑝</m:t>
                    </m:r>
                  </m:oMath>
                </a14:m>
                <a:endParaRPr lang="en-GB" altLang="en-US"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𝑝𝑖𝑝</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𝑖𝑛𝑠𝑡𝑎𝑙𝑙</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𝑈</m:t>
                    </m:r>
                    <m:r>
                      <a:rPr lang="en-GB" altLang="en-US" i="1" dirty="0" smtClean="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𝑛𝑢𝑚𝑝𝑦</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𝑠𝑐𝑖𝑝𝑦</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𝑠𝑐𝑖𝑘𝑖𝑡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𝑙𝑒𝑎𝑟𝑛</m:t>
                    </m:r>
                  </m:oMath>
                </a14:m>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𝑎𝑝𝑡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𝑔𝑒𝑡</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𝑏𝑢𝑖𝑙𝑑</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𝑒𝑠𝑠𝑒𝑛𝑡𝑖𝑎𝑙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𝑑𝑒𝑣</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err="1">
                        <a:latin typeface="Cambria Math" panose="02040503050406030204" pitchFamily="18" charset="0"/>
                        <a:ea typeface="ＭＳ Ｐゴシック" panose="020B0600070205080204" pitchFamily="34" charset="-128"/>
                      </a:rPr>
                      <m:t>𝑠𝑒𝑡𝑢𝑝𝑡𝑜𝑜𝑙𝑠</m:t>
                    </m:r>
                    <m:r>
                      <a:rPr lang="en-GB"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python</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𝑛𝑢𝑚𝑝𝑦</m:t>
                    </m:r>
                    <m:r>
                      <a:rPr lang="mr-IN" altLang="en-US" i="1" dirty="0">
                        <a:latin typeface="Cambria Math" panose="02040503050406030204" pitchFamily="18" charset="0"/>
                        <a:ea typeface="ＭＳ Ｐゴシック" panose="020B0600070205080204" pitchFamily="34" charset="-128"/>
                      </a:rPr>
                      <m:t> </m:t>
                    </m:r>
                    <m:r>
                      <a:rPr lang="mr-IN" altLang="en-US" i="1" dirty="0" err="1">
                        <a:latin typeface="Cambria Math" panose="02040503050406030204" pitchFamily="18" charset="0"/>
                        <a:ea typeface="ＭＳ Ｐゴシック" panose="020B0600070205080204" pitchFamily="34" charset="-128"/>
                      </a:rPr>
                      <m:t>𝑝𝑦𝑡h𝑜𝑛</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𝑠𝑐𝑖𝑝𝑦</m:t>
                    </m:r>
                    <m:r>
                      <a:rPr lang="mr-IN"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libatlas</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𝑑𝑒𝑣</m:t>
                    </m:r>
                    <m:r>
                      <a:rPr lang="mr-IN" altLang="en-US" i="1" dirty="0">
                        <a:latin typeface="Cambria Math" panose="02040503050406030204" pitchFamily="18" charset="0"/>
                        <a:ea typeface="ＭＳ Ｐゴシック" panose="020B0600070205080204" pitchFamily="34" charset="-128"/>
                      </a:rPr>
                      <m:t> </m:t>
                    </m:r>
                    <m:r>
                      <a:rPr lang="mr-IN" altLang="en-US" i="1" dirty="0">
                        <a:latin typeface="Cambria Math" panose="02040503050406030204" pitchFamily="18" charset="0"/>
                        <a:ea typeface="ＭＳ Ｐゴシック" panose="020B0600070205080204" pitchFamily="34" charset="-128"/>
                      </a:rPr>
                      <m:t>𝑙𝑖𝑏𝑎𝑡𝑙𝑎𝑠</m:t>
                    </m:r>
                    <m:r>
                      <a:rPr lang="mr-IN" altLang="en-US" i="1" dirty="0">
                        <a:latin typeface="Cambria Math" panose="02040503050406030204" pitchFamily="18" charset="0"/>
                        <a:ea typeface="ＭＳ Ｐゴシック" panose="020B0600070205080204" pitchFamily="34" charset="-128"/>
                      </a:rPr>
                      <m:t>3</m:t>
                    </m:r>
                    <m:r>
                      <a:rPr lang="mr-IN" altLang="en-US" i="1" dirty="0">
                        <a:latin typeface="Cambria Math" panose="02040503050406030204" pitchFamily="18" charset="0"/>
                        <a:ea typeface="ＭＳ Ｐゴシック" panose="020B0600070205080204" pitchFamily="34" charset="-128"/>
                      </a:rPr>
                      <m:t>𝑔𝑓</m:t>
                    </m:r>
                    <m:r>
                      <a:rPr lang="mr-IN" altLang="en-US" i="1" dirty="0">
                        <a:latin typeface="Cambria Math" panose="02040503050406030204" pitchFamily="18" charset="0"/>
                        <a:ea typeface="ＭＳ Ｐゴシック" panose="020B0600070205080204" pitchFamily="34" charset="-128"/>
                      </a:rPr>
                      <m:t>−</m:t>
                    </m:r>
                    <m:r>
                      <a:rPr lang="mr-IN" altLang="en-US" i="1" dirty="0">
                        <a:latin typeface="Cambria Math" panose="02040503050406030204" pitchFamily="18" charset="0"/>
                        <a:ea typeface="ＭＳ Ｐゴシック" panose="020B0600070205080204" pitchFamily="34" charset="-128"/>
                      </a:rPr>
                      <m:t>𝑏𝑎𝑠𝑒</m:t>
                    </m:r>
                  </m:oMath>
                </a14:m>
                <a:endParaRPr lang="en-GB" altLang="en-US" dirty="0">
                  <a:latin typeface="Gill Sans MT" panose="020B0502020104020203" pitchFamily="34" charset="77"/>
                  <a:ea typeface="ＭＳ Ｐゴシック" panose="020B0600070205080204" pitchFamily="34" charset="-128"/>
                </a:endParaRPr>
              </a:p>
            </p:txBody>
          </p:sp>
        </mc:Choice>
        <mc:Fallback>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altLang="en-US" sz="833">
                <a:latin typeface="Gill Sans MT" panose="020B0502020104020203" pitchFamily="34" charset="77"/>
              </a:rPr>
              <a:pPr/>
              <a:t>58</a:t>
            </a:fld>
            <a:endParaRPr lang="en-GB" altLang="en-US" sz="833">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685800" y="1921396"/>
            <a:ext cx="7772400" cy="1250156"/>
          </a:xfrm>
        </p:spPr>
        <p:txBody>
          <a:bodyPr/>
          <a:lstStyle/>
          <a:p>
            <a:r>
              <a:rPr lang="en-GB" sz="320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a:p>
        </p:txBody>
      </p:sp>
    </p:spTree>
    <p:extLst>
      <p:ext uri="{BB962C8B-B14F-4D97-AF65-F5344CB8AC3E}">
        <p14:creationId xmlns:p14="http://schemas.microsoft.com/office/powerpoint/2010/main" val="2431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altLang="x-none" smtClean="0"/>
              <a:pPr>
                <a:defRPr/>
              </a:pPr>
              <a:t>6</a:t>
            </a:fld>
            <a:endParaRPr lang="en-GB" altLang="x-none"/>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127650" y="1179162"/>
            <a:ext cx="6888700" cy="3356676"/>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1043608" y="5258923"/>
            <a:ext cx="4053962" cy="226985"/>
          </a:xfrm>
          <a:prstGeom prst="rect">
            <a:avLst/>
          </a:prstGeom>
        </p:spPr>
        <p:txBody>
          <a:bodyPr wrap="square">
            <a:spAutoFit/>
          </a:bodyPr>
          <a:lstStyle/>
          <a:p>
            <a:r>
              <a:rPr lang="en-GB" sz="875" dirty="0">
                <a:latin typeface="Gill Sans MT" panose="020B0502020104020203" pitchFamily="34" charset="77"/>
              </a:rPr>
              <a:t>Source: https://</a:t>
            </a:r>
            <a:r>
              <a:rPr lang="en-GB" sz="875" dirty="0" err="1">
                <a:latin typeface="Gill Sans MT" panose="020B0502020104020203" pitchFamily="34" charset="77"/>
              </a:rPr>
              <a:t>www.originofalphabet.com</a:t>
            </a:r>
            <a:r>
              <a:rPr lang="en-GB" sz="875"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dirty="0"/>
              <a:t>In a machine learning experiment, we have 1000 samples. We divide the data into training, validation and test sets as below:</a:t>
            </a:r>
          </a:p>
          <a:p>
            <a:endParaRPr lang="en-GB" dirty="0"/>
          </a:p>
          <a:p>
            <a:r>
              <a:rPr lang="en-GB" dirty="0"/>
              <a:t>Training samples: 300</a:t>
            </a:r>
          </a:p>
          <a:p>
            <a:r>
              <a:rPr lang="en-GB" dirty="0"/>
              <a:t>Validation samples: 200</a:t>
            </a:r>
          </a:p>
          <a:p>
            <a:r>
              <a:rPr lang="en-GB" dirty="0"/>
              <a:t>Test samples: 500</a:t>
            </a:r>
          </a:p>
          <a:p>
            <a:endParaRPr lang="en-GB" dirty="0"/>
          </a:p>
          <a:p>
            <a:r>
              <a:rPr lang="en-GB" dirty="0"/>
              <a:t>Is this a good split?</a:t>
            </a:r>
          </a:p>
          <a:p>
            <a:r>
              <a:rPr lang="en-GB" dirty="0"/>
              <a:t>Go to </a:t>
            </a:r>
            <a:r>
              <a:rPr lang="en-GB" dirty="0" err="1"/>
              <a:t>menti.com</a:t>
            </a:r>
            <a:r>
              <a:rPr lang="en-GB" dirty="0"/>
              <a:t> and add your response (code will be given) </a:t>
            </a:r>
          </a:p>
          <a:p>
            <a:pPr marL="0" indent="0">
              <a:buNone/>
            </a:pPr>
            <a:endParaRPr lang="en-GB"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altLang="en-US" smtClean="0"/>
              <a:pPr/>
              <a:t>60</a:t>
            </a:fld>
            <a:endParaRPr lang="en-GB" altLang="en-US"/>
          </a:p>
        </p:txBody>
      </p:sp>
    </p:spTree>
    <p:extLst>
      <p:ext uri="{BB962C8B-B14F-4D97-AF65-F5344CB8AC3E}">
        <p14:creationId xmlns:p14="http://schemas.microsoft.com/office/powerpoint/2010/main" val="1629482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B8FEF-311A-F8EF-2786-F9C886722335}"/>
              </a:ext>
            </a:extLst>
          </p:cNvPr>
          <p:cNvSpPr>
            <a:spLocks noGrp="1"/>
          </p:cNvSpPr>
          <p:nvPr>
            <p:ph type="title"/>
          </p:nvPr>
        </p:nvSpPr>
        <p:spPr/>
        <p:txBody>
          <a:bodyPr/>
          <a:lstStyle/>
          <a:p>
            <a:r>
              <a:rPr lang="en-GB" dirty="0"/>
              <a:t>What is a good split?</a:t>
            </a:r>
          </a:p>
        </p:txBody>
      </p:sp>
      <p:sp>
        <p:nvSpPr>
          <p:cNvPr id="3" name="Slide Number Placeholder 2">
            <a:extLst>
              <a:ext uri="{FF2B5EF4-FFF2-40B4-BE49-F238E27FC236}">
                <a16:creationId xmlns:a16="http://schemas.microsoft.com/office/drawing/2014/main" id="{E634ED94-B1E4-9E03-68DB-8FFEE0E8BA21}"/>
              </a:ext>
            </a:extLst>
          </p:cNvPr>
          <p:cNvSpPr>
            <a:spLocks noGrp="1"/>
          </p:cNvSpPr>
          <p:nvPr>
            <p:ph type="sldNum" sz="quarter" idx="12"/>
          </p:nvPr>
        </p:nvSpPr>
        <p:spPr/>
        <p:txBody>
          <a:bodyPr/>
          <a:lstStyle/>
          <a:p>
            <a:fld id="{BB98F552-A29D-2D4E-8192-F20670493719}" type="slidenum">
              <a:rPr lang="en-GB" altLang="en-US" smtClean="0"/>
              <a:pPr/>
              <a:t>61</a:t>
            </a:fld>
            <a:endParaRPr lang="en-GB" altLang="en-US"/>
          </a:p>
        </p:txBody>
      </p:sp>
      <p:sp>
        <p:nvSpPr>
          <p:cNvPr id="5" name="TextBox 4">
            <a:extLst>
              <a:ext uri="{FF2B5EF4-FFF2-40B4-BE49-F238E27FC236}">
                <a16:creationId xmlns:a16="http://schemas.microsoft.com/office/drawing/2014/main" id="{5E016515-A52B-C51B-96B4-B675ECFEE933}"/>
              </a:ext>
            </a:extLst>
          </p:cNvPr>
          <p:cNvSpPr txBox="1"/>
          <p:nvPr/>
        </p:nvSpPr>
        <p:spPr>
          <a:xfrm>
            <a:off x="683568" y="1489348"/>
            <a:ext cx="7416824" cy="830997"/>
          </a:xfrm>
          <a:prstGeom prst="rect">
            <a:avLst/>
          </a:prstGeom>
          <a:noFill/>
        </p:spPr>
        <p:txBody>
          <a:bodyPr wrap="square">
            <a:spAutoFit/>
          </a:bodyPr>
          <a:lstStyle/>
          <a:p>
            <a:r>
              <a:rPr lang="en-GB" sz="2400" dirty="0">
                <a:latin typeface="Gill Sans MT" panose="020B0502020104020203" pitchFamily="34" charset="77"/>
              </a:rPr>
              <a:t>Go to </a:t>
            </a:r>
            <a:r>
              <a:rPr lang="en-GB" sz="2400" dirty="0" err="1">
                <a:latin typeface="Gill Sans MT" panose="020B0502020104020203" pitchFamily="34" charset="77"/>
              </a:rPr>
              <a:t>menti.com</a:t>
            </a:r>
            <a:r>
              <a:rPr lang="en-GB" sz="2400" dirty="0">
                <a:latin typeface="Gill Sans MT" panose="020B0502020104020203" pitchFamily="34" charset="77"/>
              </a:rPr>
              <a:t> and add your response </a:t>
            </a:r>
            <a:br>
              <a:rPr lang="en-GB" sz="2400" dirty="0">
                <a:latin typeface="Gill Sans MT" panose="020B0502020104020203" pitchFamily="34" charset="77"/>
              </a:rPr>
            </a:br>
            <a:r>
              <a:rPr lang="en-GB" sz="2400" dirty="0">
                <a:latin typeface="Gill Sans MT" panose="020B0502020104020203" pitchFamily="34" charset="77"/>
              </a:rPr>
              <a:t>(code will be given) </a:t>
            </a:r>
          </a:p>
        </p:txBody>
      </p:sp>
    </p:spTree>
    <p:extLst>
      <p:ext uri="{BB962C8B-B14F-4D97-AF65-F5344CB8AC3E}">
        <p14:creationId xmlns:p14="http://schemas.microsoft.com/office/powerpoint/2010/main" val="1861078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dirty="0"/>
              <a:t>In a machine learning experiment, you have been asked to design a model that can predict hospital stays for people who are admitted to a neurology ward. </a:t>
            </a:r>
          </a:p>
          <a:p>
            <a:r>
              <a:rPr lang="en-GB" dirty="0"/>
              <a:t>What type of model will you use to design your model? </a:t>
            </a:r>
          </a:p>
          <a:p>
            <a:endParaRPr lang="en-GB" dirty="0"/>
          </a:p>
          <a:p>
            <a:r>
              <a:rPr lang="en-GB" dirty="0"/>
              <a:t>Go to </a:t>
            </a:r>
            <a:r>
              <a:rPr lang="en-GB" dirty="0" err="1"/>
              <a:t>menti.com</a:t>
            </a:r>
            <a:r>
              <a:rPr lang="en-GB" dirty="0"/>
              <a:t> and add your response (code will be given) </a:t>
            </a:r>
          </a:p>
          <a:p>
            <a:endParaRPr lang="en-GB"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a:p>
        </p:txBody>
      </p:sp>
    </p:spTree>
    <p:extLst>
      <p:ext uri="{BB962C8B-B14F-4D97-AF65-F5344CB8AC3E}">
        <p14:creationId xmlns:p14="http://schemas.microsoft.com/office/powerpoint/2010/main" val="1038909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come and see me (9</a:t>
            </a:r>
            <a:r>
              <a:rPr lang="en-US" baseline="30000" dirty="0"/>
              <a:t>th</a:t>
            </a:r>
            <a:r>
              <a:rPr lang="en-US" dirty="0"/>
              <a:t> Floor, Sir Michael Uren Research Hub, White City Campus) or email (p.barnaghi@imperial.ac.uk). </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63</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altLang="en-US" smtClean="0"/>
              <a:pPr/>
              <a:t>7</a:t>
            </a:fld>
            <a:endParaRPr lang="en-GB" altLang="en-US"/>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7584" y="589248"/>
            <a:ext cx="6048672" cy="4536504"/>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827584" y="5344262"/>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altLang="en-US" smtClean="0"/>
              <a:pPr/>
              <a:t>8</a:t>
            </a:fld>
            <a:endParaRPr lang="en-GB" altLang="en-US"/>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407286"/>
            <a:ext cx="2404159" cy="3433564"/>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407286"/>
            <a:ext cx="2774038" cy="2497460"/>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1407286"/>
            <a:ext cx="1728490" cy="1447913"/>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US"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87" y="1016117"/>
            <a:ext cx="5122416" cy="4216523"/>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063512153"/>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33703</TotalTime>
  <Words>3296</Words>
  <Application>Microsoft Macintosh PowerPoint</Application>
  <PresentationFormat>On-screen Show (16:10)</PresentationFormat>
  <Paragraphs>377</Paragraphs>
  <Slides>63</Slides>
  <Notes>3</Notes>
  <HiddenSlides>0</HiddenSlides>
  <MMClips>1</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63</vt:i4>
      </vt:variant>
      <vt:variant>
        <vt:lpstr>Custom Shows</vt:lpstr>
      </vt:variant>
      <vt:variant>
        <vt:i4>1</vt:i4>
      </vt:variant>
    </vt:vector>
  </HeadingPairs>
  <TitlesOfParts>
    <vt:vector size="72" baseType="lpstr">
      <vt:lpstr>Arial</vt:lpstr>
      <vt:lpstr>Calibri</vt:lpstr>
      <vt:lpstr>Cambria Math</vt:lpstr>
      <vt:lpstr>Courier New</vt:lpstr>
      <vt:lpstr>Gill Sans MT</vt:lpstr>
      <vt:lpstr>Helvetica Neue</vt:lpstr>
      <vt:lpstr>Verdana</vt: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AI and machine learning</vt:lpstr>
      <vt:lpstr>Different categories of learning and intelligent systems</vt:lpstr>
      <vt:lpstr>Connections per neuron</vt:lpstr>
      <vt:lpstr>Number of neurons</vt:lpstr>
      <vt:lpstr>Machine learning</vt:lpstr>
      <vt:lpstr>Curse of dimensionality </vt:lpstr>
      <vt:lpstr>K-nearest neighborhood </vt:lpstr>
      <vt:lpstr>Data/sample representation</vt:lpstr>
      <vt:lpstr>Manifold learning</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Some other online sources</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Feature vector</vt:lpstr>
      <vt:lpstr>Training, Test and Validation </vt:lpstr>
      <vt:lpstr>Computational graphs</vt:lpstr>
      <vt:lpstr>Multivariate data</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PowerPoint Presentation</vt:lpstr>
      <vt:lpstr>Practice questions </vt:lpstr>
      <vt:lpstr>What is a good split?</vt:lpstr>
      <vt:lpstr>Hospital stay </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122</cp:revision>
  <cp:lastPrinted>2018-10-01T18:07:26Z</cp:lastPrinted>
  <dcterms:created xsi:type="dcterms:W3CDTF">2015-10-05T13:27:19Z</dcterms:created>
  <dcterms:modified xsi:type="dcterms:W3CDTF">2023-01-09T10:33:10Z</dcterms:modified>
  <cp:category/>
</cp:coreProperties>
</file>